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76" r:id="rId2"/>
    <p:sldId id="256" r:id="rId3"/>
    <p:sldId id="257" r:id="rId4"/>
    <p:sldId id="258" r:id="rId5"/>
    <p:sldId id="259" r:id="rId6"/>
    <p:sldId id="260" r:id="rId7"/>
    <p:sldId id="261" r:id="rId8"/>
    <p:sldId id="262" r:id="rId9"/>
    <p:sldId id="263" r:id="rId10"/>
    <p:sldId id="277" r:id="rId11"/>
    <p:sldId id="264" r:id="rId12"/>
    <p:sldId id="274" r:id="rId13"/>
    <p:sldId id="275" r:id="rId14"/>
    <p:sldId id="265" r:id="rId15"/>
    <p:sldId id="266" r:id="rId16"/>
    <p:sldId id="267" r:id="rId17"/>
    <p:sldId id="268" r:id="rId18"/>
    <p:sldId id="269" r:id="rId19"/>
    <p:sldId id="270" r:id="rId20"/>
    <p:sldId id="273" r:id="rId21"/>
    <p:sldId id="271" r:id="rId22"/>
    <p:sldId id="272"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147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6858000" cy="9144000"/>
          </a:xfrm>
          <a:prstGeom prst="rect">
            <a:avLst/>
          </a:prstGeom>
          <a:solidFill>
            <a:srgbClr val="FFFFFF"/>
          </a:solidFill>
          <a:ln w="9360">
            <a:noFill/>
          </a:ln>
        </p:spPr>
      </p:sp>
      <p:sp>
        <p:nvSpPr>
          <p:cNvPr id="40" name="CustomShape 2"/>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3" name="CustomShape 5"/>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4" name="CustomShape 6"/>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5" name="CustomShape 7"/>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6" name="CustomShape 8"/>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7" name="CustomShape 9"/>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8" name="PlaceHolder 10"/>
          <p:cNvSpPr>
            <a:spLocks noGrp="1"/>
          </p:cNvSpPr>
          <p:nvPr>
            <p:ph type="body"/>
          </p:nvPr>
        </p:nvSpPr>
        <p:spPr>
          <a:xfrm>
            <a:off x="685800" y="4343400"/>
            <a:ext cx="5472000" cy="4100400"/>
          </a:xfrm>
          <a:prstGeom prst="rect">
            <a:avLst/>
          </a:prstGeom>
        </p:spPr>
        <p:txBody>
          <a:bodyPr lIns="0" tIns="0" rIns="0" bIns="0"/>
          <a:lstStyle/>
          <a:p>
            <a:r>
              <a:rPr lang="en-US" sz="1200">
                <a:latin typeface="Times New Roman"/>
              </a:rPr>
              <a:t>Click to edit the notes format</a:t>
            </a:r>
            <a:endParaRPr/>
          </a:p>
        </p:txBody>
      </p:sp>
    </p:spTree>
    <p:extLst>
      <p:ext uri="{BB962C8B-B14F-4D97-AF65-F5344CB8AC3E}">
        <p14:creationId xmlns:p14="http://schemas.microsoft.com/office/powerpoint/2010/main" val="216477281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Shape 1"/>
          <p:cNvSpPr txBox="1"/>
          <p:nvPr/>
        </p:nvSpPr>
        <p:spPr>
          <a:xfrm>
            <a:off x="685800" y="4343400"/>
            <a:ext cx="5486400" cy="4114800"/>
          </a:xfrm>
          <a:prstGeom prst="rect">
            <a:avLst/>
          </a:prstGeom>
          <a:noFill/>
          <a:ln>
            <a:noFill/>
          </a:ln>
        </p:spPr>
      </p:sp>
      <p:sp>
        <p:nvSpPr>
          <p:cNvPr id="2" name="Notes Placeholder 1"/>
          <p:cNvSpPr>
            <a:spLocks noGrp="1"/>
          </p:cNvSpPr>
          <p:nvPr>
            <p:ph type="body" idx="1"/>
          </p:nvPr>
        </p:nvSpPr>
        <p:spPr/>
        <p:txBody>
          <a:bodyPr/>
          <a:lstStyle/>
          <a:p>
            <a:r>
              <a:rPr lang="en-US" dirty="0" smtClean="0"/>
              <a:t>The idea</a:t>
            </a:r>
            <a:r>
              <a:rPr lang="en-US" baseline="0" dirty="0" smtClean="0"/>
              <a:t> of Mutually Assured Destruction was that each side in the Cold War (the U.S. and the USSR) had enough nuclear weaponry pointed at its enemy to guarantee such destruction as to wipe out the other country.  Missile detection systems were in place to guarantee that if we (or they) were fired upon, our (or their) missiles would be launched as well.  This guaranteed that you could not initiate a first-strike on the enemy without guaranteeing your own destruction.</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685800" y="4343400"/>
            <a:ext cx="5486400" cy="4114800"/>
          </a:xfrm>
          <a:prstGeom prst="rect">
            <a:avLst/>
          </a:prstGeom>
          <a:noFill/>
          <a:ln>
            <a:noFill/>
          </a:ln>
        </p:spPr>
      </p:sp>
      <p:sp>
        <p:nvSpPr>
          <p:cNvPr id="2" name="Notes Placeholder 1"/>
          <p:cNvSpPr>
            <a:spLocks noGrp="1"/>
          </p:cNvSpPr>
          <p:nvPr>
            <p:ph type="body" idx="1"/>
          </p:nvPr>
        </p:nvSpPr>
        <p:spPr/>
        <p:txBody>
          <a:bodyPr/>
          <a:lstStyle/>
          <a:p>
            <a:r>
              <a:rPr lang="en-US" dirty="0" smtClean="0"/>
              <a:t>Japan issued</a:t>
            </a:r>
            <a:r>
              <a:rPr lang="en-US" baseline="0" dirty="0" smtClean="0"/>
              <a:t> a formal surrender just days later.  The bombings of Hiroshima and Nagasaki killed countless civilians in Japan.  They also kept the U.S. from mounting a ground invasion of the Japanese mainland, which would have been caused significant American military casualties.</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Shape 1"/>
          <p:cNvSpPr txBox="1"/>
          <p:nvPr/>
        </p:nvSpPr>
        <p:spPr>
          <a:xfrm>
            <a:off x="685800" y="4343400"/>
            <a:ext cx="5484960" cy="4114800"/>
          </a:xfrm>
          <a:prstGeom prst="rect">
            <a:avLst/>
          </a:pr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Shape 1"/>
          <p:cNvSpPr txBox="1"/>
          <p:nvPr/>
        </p:nvSpPr>
        <p:spPr>
          <a:xfrm>
            <a:off x="685440" y="4343040"/>
            <a:ext cx="5481720" cy="4111560"/>
          </a:xfrm>
          <a:prstGeom prst="rect">
            <a:avLst/>
          </a:prstGeom>
          <a:noFill/>
          <a:ln>
            <a:noFill/>
          </a:ln>
        </p:spPr>
      </p:sp>
      <p:sp>
        <p:nvSpPr>
          <p:cNvPr id="2" name="Notes Placeholder 1"/>
          <p:cNvSpPr>
            <a:spLocks noGrp="1"/>
          </p:cNvSpPr>
          <p:nvPr>
            <p:ph type="body" idx="1"/>
          </p:nvPr>
        </p:nvSpPr>
        <p:spPr/>
        <p:txBody>
          <a:bodyPr/>
          <a:lstStyle/>
          <a:p>
            <a:r>
              <a:rPr lang="en-US" dirty="0" smtClean="0"/>
              <a:t>Top left: The</a:t>
            </a:r>
            <a:r>
              <a:rPr lang="en-US" baseline="0" dirty="0" smtClean="0"/>
              <a:t> type of Soviet nuclear missile (seen here in Moscow) that was placed in Cuba.  </a:t>
            </a:r>
          </a:p>
          <a:p>
            <a:r>
              <a:rPr lang="en-US" baseline="0" dirty="0" smtClean="0"/>
              <a:t>Bottom left: U.S. surveillance image of launch sites being prepared in Cuba.</a:t>
            </a:r>
          </a:p>
          <a:p>
            <a:r>
              <a:rPr lang="en-US" baseline="0" dirty="0" smtClean="0"/>
              <a:t>Top right: President John F. Kennedy meets with the Soviet Foreign Minister in the White House (October 18, 1962)</a:t>
            </a:r>
          </a:p>
          <a:p>
            <a:r>
              <a:rPr lang="en-US" baseline="0" dirty="0" smtClean="0"/>
              <a:t>Bottom right: Map showing the location of U.S. and Soviet ships during the U.S. naval blockade, at the height of the Crisis</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685800" y="4343400"/>
            <a:ext cx="5484960" cy="4114800"/>
          </a:xfrm>
          <a:prstGeom prst="rect">
            <a:avLst/>
          </a:pr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914400" y="4343400"/>
            <a:ext cx="5029200" cy="4114800"/>
          </a:xfrm>
          <a:prstGeom prst="rect">
            <a:avLst/>
          </a:prstGeom>
          <a:noFill/>
          <a:ln>
            <a:noFill/>
          </a:ln>
        </p:spPr>
        <p:txBody>
          <a:bodyPr lIns="90000" tIns="46800" rIns="90000" bIns="46800"/>
          <a:lstStyle/>
          <a:p>
            <a:pPr>
              <a:lnSpc>
                <a:spcPct val="100000"/>
              </a:lnSpc>
            </a:pPr>
            <a:r>
              <a:rPr lang="en-US" sz="1200" b="1">
                <a:latin typeface="Arial"/>
                <a:ea typeface="Arial Unicode MS"/>
              </a:rPr>
              <a:t>Fallout shelter built by Louis Severance adjacent to his home near Akron, Mich., includes a special ventilation and escape hatch, an entrance to his basement, tiny kitchen, running water, sanitary facilities, and a sleeping and living area for the family of four. The shelter cost about $1,000. It has a 10-inch reinforced concrete ceiling with thick earth cover and concrete walls. Severance says, 'Ever since I was convinced what damage H-Bombs can do, I've wanted to build the shelter. Just as with my chicken farm, when there's a need I build it."</a:t>
            </a:r>
            <a:r>
              <a:rPr lang="en-US" sz="1200">
                <a:latin typeface="Arial"/>
                <a:ea typeface="Arial Unicode MS"/>
              </a:rPr>
              <a:t> </a:t>
            </a:r>
            <a:endParaRPr/>
          </a:p>
        </p:txBody>
      </p:sp>
      <p:sp>
        <p:nvSpPr>
          <p:cNvPr id="2" name="Notes Placeholder 1"/>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rial" charset="0"/>
                <a:cs typeface="Arial Unicode MS" charset="0"/>
              </a:rPr>
              <a:t>Fallout shelter built by Louis Severance adjacent to his home near Akron, Mich., includes a special ventilation and escape hatch, an entrance to his basement, tiny kitchen, running water, sanitary facilities, and a sleeping and living area for the family of four. The shelter cost about $1,000. It has a 10-inch reinforced concrete ceiling with thick earth cover and concrete walls. Severance says, 'Ever since I was convinced what damage H-Bombs can do, I've wanted to build the shelter. Just as with my chicken farm, when there's a need I build it."</a:t>
            </a:r>
            <a:r>
              <a:rPr lang="en-US" dirty="0" smtClean="0">
                <a:latin typeface="Arial" charset="0"/>
                <a:cs typeface="Arial Unicode MS" charset="0"/>
              </a:rPr>
              <a:t> </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685800" y="4343400"/>
            <a:ext cx="5484960" cy="4114800"/>
          </a:xfrm>
          <a:prstGeom prst="rect">
            <a:avLst/>
          </a:pr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685800" y="4343400"/>
            <a:ext cx="5484960" cy="4114800"/>
          </a:xfrm>
          <a:prstGeom prst="rect">
            <a:avLst/>
          </a:prstGeom>
          <a:noFill/>
          <a:ln>
            <a:noFill/>
          </a:ln>
        </p:spPr>
      </p:sp>
      <p:sp>
        <p:nvSpPr>
          <p:cNvPr id="2" name="Notes Placeholder 1"/>
          <p:cNvSpPr>
            <a:spLocks noGrp="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685800" y="4343400"/>
            <a:ext cx="5486400" cy="4114800"/>
          </a:xfrm>
          <a:prstGeom prst="rect">
            <a:avLst/>
          </a:prstGeom>
          <a:noFill/>
          <a:ln>
            <a:noFill/>
          </a:ln>
        </p:spPr>
      </p:sp>
      <p:sp>
        <p:nvSpPr>
          <p:cNvPr id="2" name="Notes Placeholder 1"/>
          <p:cNvSpPr>
            <a:spLocks noGrp="1"/>
          </p:cNvSpPr>
          <p:nvPr>
            <p:ph type="body" idx="1"/>
          </p:nvPr>
        </p:nvSpPr>
        <p:spPr/>
        <p:txBody>
          <a:bodyPr/>
          <a:lstStyle/>
          <a:p>
            <a:r>
              <a:rPr lang="en-US" dirty="0" smtClean="0"/>
              <a:t>Unlike conventional weapons,</a:t>
            </a:r>
            <a:r>
              <a:rPr lang="en-US" baseline="0" dirty="0" smtClean="0"/>
              <a:t> which rely on the explosion of a combustible material (like gunpowder or TNT), nuclear weapons use atomic power.  In an atomic bomb, the process of fission splits atoms, resulting in the release of energy.  This energy is measured in its equivalent to the number of tons of TNT that would be needed to create the same explosion.</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685800" y="4343400"/>
            <a:ext cx="5486400" cy="4114800"/>
          </a:xfrm>
          <a:prstGeom prst="rect">
            <a:avLst/>
          </a:prstGeom>
          <a:noFill/>
          <a:ln>
            <a:noFill/>
          </a:ln>
        </p:spPr>
      </p:sp>
      <p:sp>
        <p:nvSpPr>
          <p:cNvPr id="2" name="Notes Placeholder 1"/>
          <p:cNvSpPr>
            <a:spLocks noGrp="1"/>
          </p:cNvSpPr>
          <p:nvPr>
            <p:ph type="body" idx="1"/>
          </p:nvPr>
        </p:nvSpPr>
        <p:spPr/>
        <p:txBody>
          <a:bodyPr/>
          <a:lstStyle/>
          <a:p>
            <a:r>
              <a:rPr lang="en-US" dirty="0" smtClean="0"/>
              <a:t>Hydrogen</a:t>
            </a:r>
            <a:r>
              <a:rPr lang="en-US" baseline="0" dirty="0" smtClean="0"/>
              <a:t> bombs combine fission and fusion, creating a much greater release of energy than atomic bombs.  They are also known as “thermonuclear” bombs.  By the early 1950’s, both the U.S. and the Soviet Union had successfully tested H-Bombs, making A-Bombs all but obsolete.  The most powerful nuclear weapon ever tested was 50 megatons (equivalent to 50,000,000 of TNT), by the Soviets in 1961.</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685800" y="4343400"/>
            <a:ext cx="5486400" cy="4114800"/>
          </a:xfrm>
          <a:prstGeom prst="rect">
            <a:avLst/>
          </a:prstGeom>
          <a:noFill/>
          <a:ln>
            <a:noFill/>
          </a:ln>
        </p:spPr>
      </p:sp>
      <p:sp>
        <p:nvSpPr>
          <p:cNvPr id="2" name="Notes Placeholder 1"/>
          <p:cNvSpPr>
            <a:spLocks noGrp="1"/>
          </p:cNvSpPr>
          <p:nvPr>
            <p:ph type="body" idx="1"/>
          </p:nvPr>
        </p:nvSpPr>
        <p:spPr/>
        <p:txBody>
          <a:bodyPr/>
          <a:lstStyle/>
          <a:p>
            <a:r>
              <a:rPr lang="en-US" dirty="0" smtClean="0"/>
              <a:t>Little</a:t>
            </a:r>
            <a:r>
              <a:rPr lang="en-US" baseline="0" dirty="0" smtClean="0"/>
              <a:t> Boy was dropped on Hiroshima and Fat Man was dropped on Nagasaki.  Little Boy had an energy yield equivalent to 12,000-18,000 tons of TNT, and Fat Man was more powerful than that.  Despite Fat Man being a more powerful weapon, Nagasaki’s hilly terrain lessened the damage relative to Hiroshima.</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685800" y="4343400"/>
            <a:ext cx="5486400" cy="4114800"/>
          </a:xfrm>
          <a:prstGeom prst="rect">
            <a:avLst/>
          </a:prstGeom>
          <a:noFill/>
          <a:ln>
            <a:noFill/>
          </a:ln>
        </p:spPr>
      </p:sp>
      <p:sp>
        <p:nvSpPr>
          <p:cNvPr id="2" name="Notes Placeholder 1"/>
          <p:cNvSpPr>
            <a:spLocks noGrp="1"/>
          </p:cNvSpPr>
          <p:nvPr>
            <p:ph type="body" idx="1"/>
          </p:nvPr>
        </p:nvSpPr>
        <p:spPr/>
        <p:txBody>
          <a:bodyPr/>
          <a:lstStyle/>
          <a:p>
            <a:r>
              <a:rPr lang="en-US" dirty="0" smtClean="0"/>
              <a:t>The</a:t>
            </a:r>
            <a:r>
              <a:rPr lang="en-US" baseline="0" dirty="0" smtClean="0"/>
              <a:t> “Enola Gay” was the B-29 bomber that dropped Little Boy on Hiroshima.  Its crew was captained by Col. Paul </a:t>
            </a:r>
            <a:r>
              <a:rPr lang="en-US" baseline="0" dirty="0" err="1" smtClean="0"/>
              <a:t>Tibbets</a:t>
            </a:r>
            <a:r>
              <a:rPr lang="en-US" baseline="0" dirty="0" smtClean="0"/>
              <a:t> (center).</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smtClean="0"/>
              <a:t>The bombs were designed to detonate above</a:t>
            </a:r>
            <a:r>
              <a:rPr lang="en-US" baseline="0" dirty="0" smtClean="0"/>
              <a:t> the surface of the earth.  This spread the energy from </a:t>
            </a:r>
            <a:r>
              <a:rPr lang="en-US" baseline="0" smtClean="0"/>
              <a:t>the blast further </a:t>
            </a:r>
            <a:r>
              <a:rPr lang="en-US" baseline="0" dirty="0" smtClean="0"/>
              <a:t>out than if the detonation had happened when the bomb hit the ground.</a:t>
            </a:r>
            <a:endParaRPr lang="en-US" dirty="0"/>
          </a:p>
        </p:txBody>
      </p:sp>
    </p:spTree>
    <p:extLst>
      <p:ext uri="{BB962C8B-B14F-4D97-AF65-F5344CB8AC3E}">
        <p14:creationId xmlns:p14="http://schemas.microsoft.com/office/powerpoint/2010/main" val="5572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685800" y="1981080"/>
            <a:ext cx="7758000" cy="1962000"/>
          </a:xfrm>
          <a:prstGeom prst="rect">
            <a:avLst/>
          </a:prstGeom>
        </p:spPr>
        <p:txBody>
          <a:bodyPr lIns="90000" tIns="46800" rIns="90000" bIns="46800"/>
          <a:lstStyle/>
          <a:p>
            <a:endParaRPr/>
          </a:p>
        </p:txBody>
      </p:sp>
      <p:sp>
        <p:nvSpPr>
          <p:cNvPr id="28" name="PlaceHolder 3"/>
          <p:cNvSpPr>
            <a:spLocks noGrp="1"/>
          </p:cNvSpPr>
          <p:nvPr>
            <p:ph type="body"/>
          </p:nvPr>
        </p:nvSpPr>
        <p:spPr>
          <a:xfrm>
            <a:off x="685800" y="4129920"/>
            <a:ext cx="7758000" cy="196200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685800" y="1981080"/>
            <a:ext cx="3785760" cy="1962000"/>
          </a:xfrm>
          <a:prstGeom prst="rect">
            <a:avLst/>
          </a:prstGeom>
        </p:spPr>
        <p:txBody>
          <a:bodyPr lIns="90000" tIns="46800" rIns="90000" bIns="46800"/>
          <a:lstStyle/>
          <a:p>
            <a:endParaRPr/>
          </a:p>
        </p:txBody>
      </p:sp>
      <p:sp>
        <p:nvSpPr>
          <p:cNvPr id="31" name="PlaceHolder 3"/>
          <p:cNvSpPr>
            <a:spLocks noGrp="1"/>
          </p:cNvSpPr>
          <p:nvPr>
            <p:ph type="body"/>
          </p:nvPr>
        </p:nvSpPr>
        <p:spPr>
          <a:xfrm>
            <a:off x="4661280" y="1981080"/>
            <a:ext cx="3785760" cy="1962000"/>
          </a:xfrm>
          <a:prstGeom prst="rect">
            <a:avLst/>
          </a:prstGeom>
        </p:spPr>
        <p:txBody>
          <a:bodyPr lIns="90000" tIns="46800" rIns="90000" bIns="46800"/>
          <a:lstStyle/>
          <a:p>
            <a:endParaRPr/>
          </a:p>
        </p:txBody>
      </p:sp>
      <p:sp>
        <p:nvSpPr>
          <p:cNvPr id="32" name="PlaceHolder 4"/>
          <p:cNvSpPr>
            <a:spLocks noGrp="1"/>
          </p:cNvSpPr>
          <p:nvPr>
            <p:ph type="body"/>
          </p:nvPr>
        </p:nvSpPr>
        <p:spPr>
          <a:xfrm>
            <a:off x="4661280" y="4129920"/>
            <a:ext cx="3785760" cy="1962000"/>
          </a:xfrm>
          <a:prstGeom prst="rect">
            <a:avLst/>
          </a:prstGeom>
        </p:spPr>
        <p:txBody>
          <a:bodyPr lIns="90000" tIns="46800" rIns="90000" bIns="46800"/>
          <a:lstStyle/>
          <a:p>
            <a:endParaRPr/>
          </a:p>
        </p:txBody>
      </p:sp>
      <p:sp>
        <p:nvSpPr>
          <p:cNvPr id="33" name="PlaceHolder 5"/>
          <p:cNvSpPr>
            <a:spLocks noGrp="1"/>
          </p:cNvSpPr>
          <p:nvPr>
            <p:ph type="body"/>
          </p:nvPr>
        </p:nvSpPr>
        <p:spPr>
          <a:xfrm>
            <a:off x="685800" y="4129920"/>
            <a:ext cx="3785760" cy="196200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685800" y="1981080"/>
            <a:ext cx="7758000" cy="4113360"/>
          </a:xfrm>
          <a:prstGeom prst="rect">
            <a:avLst/>
          </a:prstGeom>
        </p:spPr>
        <p:txBody>
          <a:bodyPr lIns="90000" tIns="46800" rIns="90000" bIns="46800"/>
          <a:lstStyle/>
          <a:p>
            <a:endParaRPr/>
          </a:p>
        </p:txBody>
      </p:sp>
      <p:sp>
        <p:nvSpPr>
          <p:cNvPr id="36" name="PlaceHolder 3"/>
          <p:cNvSpPr>
            <a:spLocks noGrp="1"/>
          </p:cNvSpPr>
          <p:nvPr>
            <p:ph type="body"/>
          </p:nvPr>
        </p:nvSpPr>
        <p:spPr>
          <a:xfrm>
            <a:off x="685800" y="1981080"/>
            <a:ext cx="7758000" cy="4113360"/>
          </a:xfrm>
          <a:prstGeom prst="rect">
            <a:avLst/>
          </a:prstGeom>
        </p:spPr>
        <p:txBody>
          <a:bodyPr lIns="90000" tIns="46800" rIns="90000" bIns="46800"/>
          <a:lstStyle/>
          <a:p>
            <a:endParaRPr/>
          </a:p>
        </p:txBody>
      </p:sp>
      <p:pic>
        <p:nvPicPr>
          <p:cNvPr id="37" name="Picture 36"/>
          <p:cNvPicPr/>
          <p:nvPr/>
        </p:nvPicPr>
        <p:blipFill>
          <a:blip r:embed="rId2"/>
          <a:stretch/>
        </p:blipFill>
        <p:spPr>
          <a:xfrm>
            <a:off x="1986840" y="1981080"/>
            <a:ext cx="5155560" cy="4113360"/>
          </a:xfrm>
          <a:prstGeom prst="rect">
            <a:avLst/>
          </a:prstGeom>
          <a:ln>
            <a:noFill/>
          </a:ln>
        </p:spPr>
      </p:pic>
      <p:pic>
        <p:nvPicPr>
          <p:cNvPr id="38" name="Picture 37"/>
          <p:cNvPicPr/>
          <p:nvPr/>
        </p:nvPicPr>
        <p:blipFill>
          <a:blip r:embed="rId2"/>
          <a:stretch/>
        </p:blipFill>
        <p:spPr>
          <a:xfrm>
            <a:off x="1986840" y="1981080"/>
            <a:ext cx="5155560" cy="411336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685800" y="1981080"/>
            <a:ext cx="7758000" cy="411336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685800" y="1981080"/>
            <a:ext cx="7758000" cy="411336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685800" y="1981080"/>
            <a:ext cx="3785760" cy="4113360"/>
          </a:xfrm>
          <a:prstGeom prst="rect">
            <a:avLst/>
          </a:prstGeom>
        </p:spPr>
        <p:txBody>
          <a:bodyPr lIns="90000" tIns="46800" rIns="90000" bIns="46800"/>
          <a:lstStyle/>
          <a:p>
            <a:endParaRPr/>
          </a:p>
        </p:txBody>
      </p:sp>
      <p:sp>
        <p:nvSpPr>
          <p:cNvPr id="11" name="PlaceHolder 3"/>
          <p:cNvSpPr>
            <a:spLocks noGrp="1"/>
          </p:cNvSpPr>
          <p:nvPr>
            <p:ph type="body"/>
          </p:nvPr>
        </p:nvSpPr>
        <p:spPr>
          <a:xfrm>
            <a:off x="4661280" y="1981080"/>
            <a:ext cx="3785760" cy="411336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480"/>
            <a:ext cx="7758000" cy="52344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685800" y="1981080"/>
            <a:ext cx="3785760" cy="1962000"/>
          </a:xfrm>
          <a:prstGeom prst="rect">
            <a:avLst/>
          </a:prstGeom>
        </p:spPr>
        <p:txBody>
          <a:bodyPr lIns="90000" tIns="46800" rIns="90000" bIns="46800"/>
          <a:lstStyle/>
          <a:p>
            <a:endParaRPr/>
          </a:p>
        </p:txBody>
      </p:sp>
      <p:sp>
        <p:nvSpPr>
          <p:cNvPr id="16" name="PlaceHolder 3"/>
          <p:cNvSpPr>
            <a:spLocks noGrp="1"/>
          </p:cNvSpPr>
          <p:nvPr>
            <p:ph type="body"/>
          </p:nvPr>
        </p:nvSpPr>
        <p:spPr>
          <a:xfrm>
            <a:off x="685800" y="4129920"/>
            <a:ext cx="3785760" cy="1962000"/>
          </a:xfrm>
          <a:prstGeom prst="rect">
            <a:avLst/>
          </a:prstGeom>
        </p:spPr>
        <p:txBody>
          <a:bodyPr lIns="90000" tIns="46800" rIns="90000" bIns="46800"/>
          <a:lstStyle/>
          <a:p>
            <a:endParaRPr/>
          </a:p>
        </p:txBody>
      </p:sp>
      <p:sp>
        <p:nvSpPr>
          <p:cNvPr id="17" name="PlaceHolder 4"/>
          <p:cNvSpPr>
            <a:spLocks noGrp="1"/>
          </p:cNvSpPr>
          <p:nvPr>
            <p:ph type="body"/>
          </p:nvPr>
        </p:nvSpPr>
        <p:spPr>
          <a:xfrm>
            <a:off x="4661280" y="1981080"/>
            <a:ext cx="3785760" cy="411336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685800" y="1981080"/>
            <a:ext cx="3785760" cy="4113360"/>
          </a:xfrm>
          <a:prstGeom prst="rect">
            <a:avLst/>
          </a:prstGeom>
        </p:spPr>
        <p:txBody>
          <a:bodyPr lIns="90000" tIns="46800" rIns="90000" bIns="46800"/>
          <a:lstStyle/>
          <a:p>
            <a:endParaRPr/>
          </a:p>
        </p:txBody>
      </p:sp>
      <p:sp>
        <p:nvSpPr>
          <p:cNvPr id="20" name="PlaceHolder 3"/>
          <p:cNvSpPr>
            <a:spLocks noGrp="1"/>
          </p:cNvSpPr>
          <p:nvPr>
            <p:ph type="body"/>
          </p:nvPr>
        </p:nvSpPr>
        <p:spPr>
          <a:xfrm>
            <a:off x="4661280" y="1981080"/>
            <a:ext cx="3785760" cy="1962000"/>
          </a:xfrm>
          <a:prstGeom prst="rect">
            <a:avLst/>
          </a:prstGeom>
        </p:spPr>
        <p:txBody>
          <a:bodyPr lIns="90000" tIns="46800" rIns="90000" bIns="46800"/>
          <a:lstStyle/>
          <a:p>
            <a:endParaRPr/>
          </a:p>
        </p:txBody>
      </p:sp>
      <p:sp>
        <p:nvSpPr>
          <p:cNvPr id="21" name="PlaceHolder 4"/>
          <p:cNvSpPr>
            <a:spLocks noGrp="1"/>
          </p:cNvSpPr>
          <p:nvPr>
            <p:ph type="body"/>
          </p:nvPr>
        </p:nvSpPr>
        <p:spPr>
          <a:xfrm>
            <a:off x="4661280" y="4129920"/>
            <a:ext cx="3785760" cy="196200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685800" y="1981080"/>
            <a:ext cx="3785760" cy="1962000"/>
          </a:xfrm>
          <a:prstGeom prst="rect">
            <a:avLst/>
          </a:prstGeom>
        </p:spPr>
        <p:txBody>
          <a:bodyPr lIns="90000" tIns="46800" rIns="90000" bIns="46800"/>
          <a:lstStyle/>
          <a:p>
            <a:endParaRPr/>
          </a:p>
        </p:txBody>
      </p:sp>
      <p:sp>
        <p:nvSpPr>
          <p:cNvPr id="24" name="PlaceHolder 3"/>
          <p:cNvSpPr>
            <a:spLocks noGrp="1"/>
          </p:cNvSpPr>
          <p:nvPr>
            <p:ph type="body"/>
          </p:nvPr>
        </p:nvSpPr>
        <p:spPr>
          <a:xfrm>
            <a:off x="4661280" y="1981080"/>
            <a:ext cx="3785760" cy="1962000"/>
          </a:xfrm>
          <a:prstGeom prst="rect">
            <a:avLst/>
          </a:prstGeom>
        </p:spPr>
        <p:txBody>
          <a:bodyPr lIns="90000" tIns="46800" rIns="90000" bIns="46800"/>
          <a:lstStyle/>
          <a:p>
            <a:endParaRPr/>
          </a:p>
        </p:txBody>
      </p:sp>
      <p:sp>
        <p:nvSpPr>
          <p:cNvPr id="25" name="PlaceHolder 4"/>
          <p:cNvSpPr>
            <a:spLocks noGrp="1"/>
          </p:cNvSpPr>
          <p:nvPr>
            <p:ph type="body"/>
          </p:nvPr>
        </p:nvSpPr>
        <p:spPr>
          <a:xfrm>
            <a:off x="685800" y="4129920"/>
            <a:ext cx="7758000" cy="196200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480"/>
            <a:ext cx="7758000" cy="1128960"/>
          </a:xfrm>
          <a:prstGeom prst="rect">
            <a:avLst/>
          </a:prstGeom>
        </p:spPr>
        <p:txBody>
          <a:bodyPr lIns="90000" tIns="46800" rIns="90000" bIns="46800" anchor="ctr"/>
          <a:lstStyle/>
          <a:p>
            <a:pPr algn="ctr"/>
            <a:r>
              <a:rPr lang="en-US" sz="4400">
                <a:latin typeface="Times New Roman"/>
              </a:rPr>
              <a:t>Click to edit the title text format</a:t>
            </a:r>
            <a:endParaRPr/>
          </a:p>
        </p:txBody>
      </p:sp>
      <p:sp>
        <p:nvSpPr>
          <p:cNvPr id="6" name="PlaceHolder 2"/>
          <p:cNvSpPr>
            <a:spLocks noGrp="1"/>
          </p:cNvSpPr>
          <p:nvPr>
            <p:ph type="body"/>
          </p:nvPr>
        </p:nvSpPr>
        <p:spPr>
          <a:xfrm>
            <a:off x="685800" y="1981080"/>
            <a:ext cx="7758000" cy="4113360"/>
          </a:xfrm>
          <a:prstGeom prst="rect">
            <a:avLst/>
          </a:prstGeom>
        </p:spPr>
        <p:txBody>
          <a:bodyPr lIns="90000" tIns="46800" rIns="90000" bIns="46800"/>
          <a:lstStyle/>
          <a:p>
            <a:r>
              <a:rPr lang="en-US" sz="3200">
                <a:latin typeface="Times New Roman"/>
              </a:rPr>
              <a:t>Click to edit the outline text format</a:t>
            </a:r>
            <a:endParaRPr/>
          </a:p>
          <a:p>
            <a:pPr lvl="1"/>
            <a:r>
              <a:rPr lang="en-US" sz="2800">
                <a:latin typeface="Times New Roman"/>
              </a:rPr>
              <a:t>Second Outline Level</a:t>
            </a:r>
            <a:endParaRPr/>
          </a:p>
          <a:p>
            <a:pPr lvl="2">
              <a:buFont typeface="Times New Roman"/>
              <a:buChar char="•"/>
            </a:pPr>
            <a:r>
              <a:rPr lang="en-US" sz="2400">
                <a:latin typeface="Times New Roman"/>
              </a:rPr>
              <a:t>Third Outline Level</a:t>
            </a:r>
            <a:endParaRPr/>
          </a:p>
          <a:p>
            <a:pPr lvl="3">
              <a:buFont typeface="Times New Roman"/>
              <a:buChar char="–"/>
            </a:pPr>
            <a:r>
              <a:rPr lang="en-US" sz="2000">
                <a:latin typeface="Times New Roman"/>
              </a:rPr>
              <a:t>Fourth Outline Level</a:t>
            </a:r>
            <a:endParaRPr/>
          </a:p>
          <a:p>
            <a:pPr lvl="4">
              <a:buFont typeface="Times New Roman"/>
              <a:buChar char="»"/>
            </a:pPr>
            <a:r>
              <a:rPr lang="en-US" sz="2000">
                <a:latin typeface="Times New Roman"/>
              </a:rPr>
              <a:t>Fifth Outline Level</a:t>
            </a:r>
            <a:endParaRPr/>
          </a:p>
          <a:p>
            <a:pPr lvl="5">
              <a:buFont typeface="Times New Roman"/>
              <a:buChar char="»"/>
            </a:pPr>
            <a:r>
              <a:rPr lang="en-US" sz="2000">
                <a:latin typeface="Times New Roman"/>
              </a:rPr>
              <a:t>Sixth Outline Level</a:t>
            </a:r>
            <a:endParaRPr/>
          </a:p>
          <a:p>
            <a:pPr lvl="6">
              <a:buFont typeface="Times New Roman"/>
              <a:buChar char="»"/>
            </a:pPr>
            <a:r>
              <a:rPr lang="en-US" sz="2000">
                <a:latin typeface="Times New Roman"/>
              </a:rPr>
              <a:t>Seventh Outline Level</a:t>
            </a:r>
            <a:endParaRPr/>
          </a:p>
        </p:txBody>
      </p:sp>
      <p:sp>
        <p:nvSpPr>
          <p:cNvPr id="2" name="PlaceHolder 3"/>
          <p:cNvSpPr>
            <a:spLocks noGrp="1"/>
          </p:cNvSpPr>
          <p:nvPr>
            <p:ph type="dt"/>
          </p:nvPr>
        </p:nvSpPr>
        <p:spPr>
          <a:xfrm>
            <a:off x="685800" y="6248520"/>
            <a:ext cx="1890720" cy="458640"/>
          </a:xfrm>
          <a:prstGeom prst="rect">
            <a:avLst/>
          </a:prstGeom>
        </p:spPr>
        <p:txBody>
          <a:bodyPr lIns="90000" tIns="46800" rIns="90000" bIns="46800"/>
          <a:lstStyle/>
          <a:p>
            <a:r>
              <a:rPr lang="en-US" sz="2400">
                <a:latin typeface="Times New Roman"/>
              </a:rPr>
              <a:t>&lt;date/time&gt;</a:t>
            </a:r>
            <a:endParaRPr/>
          </a:p>
        </p:txBody>
      </p:sp>
      <p:sp>
        <p:nvSpPr>
          <p:cNvPr id="3" name="PlaceHolder 4"/>
          <p:cNvSpPr>
            <a:spLocks noGrp="1"/>
          </p:cNvSpPr>
          <p:nvPr>
            <p:ph type="ftr"/>
          </p:nvPr>
        </p:nvSpPr>
        <p:spPr>
          <a:xfrm>
            <a:off x="3124080" y="6248520"/>
            <a:ext cx="2881440" cy="458640"/>
          </a:xfrm>
          <a:prstGeom prst="rect">
            <a:avLst/>
          </a:prstGeom>
        </p:spPr>
        <p:txBody>
          <a:bodyPr lIns="90000" tIns="46800" rIns="90000" bIns="46800"/>
          <a:lstStyle/>
          <a:p>
            <a:r>
              <a:rPr lang="en-US" sz="2400">
                <a:latin typeface="Times New Roman"/>
              </a:rPr>
              <a:t>&lt;footer&gt;</a:t>
            </a:r>
            <a:endParaRPr/>
          </a:p>
        </p:txBody>
      </p:sp>
      <p:sp>
        <p:nvSpPr>
          <p:cNvPr id="4" name="PlaceHolder 5"/>
          <p:cNvSpPr>
            <a:spLocks noGrp="1"/>
          </p:cNvSpPr>
          <p:nvPr>
            <p:ph type="sldNum"/>
          </p:nvPr>
        </p:nvSpPr>
        <p:spPr>
          <a:xfrm>
            <a:off x="6553080" y="6248520"/>
            <a:ext cx="1890720" cy="458640"/>
          </a:xfrm>
          <a:prstGeom prst="rect">
            <a:avLst/>
          </a:prstGeom>
        </p:spPr>
        <p:txBody>
          <a:bodyPr lIns="90000" tIns="46800" rIns="90000" bIns="46800"/>
          <a:lstStyle/>
          <a:p>
            <a:fld id="{087FD609-A2AA-4C47-81E8-8578E40CB36C}" type="slidenum">
              <a:rPr lang="en-US" sz="2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www.youtube.com/watch?v=IKqXu-5jw6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yti.ms/1pXLaLv"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58000" cy="839104"/>
          </a:xfrm>
        </p:spPr>
        <p:txBody>
          <a:bodyPr/>
          <a:lstStyle/>
          <a:p>
            <a:pPr algn="ctr"/>
            <a:r>
              <a:rPr lang="en-US" sz="3200" b="1" dirty="0" smtClean="0"/>
              <a:t>Nuclear Weapons and the Cold War</a:t>
            </a:r>
            <a:endParaRPr lang="en-US" sz="3200" b="1" dirty="0"/>
          </a:p>
        </p:txBody>
      </p:sp>
      <p:sp>
        <p:nvSpPr>
          <p:cNvPr id="3" name="Text Placeholder 2"/>
          <p:cNvSpPr>
            <a:spLocks noGrp="1"/>
          </p:cNvSpPr>
          <p:nvPr>
            <p:ph type="body"/>
          </p:nvPr>
        </p:nvSpPr>
        <p:spPr>
          <a:xfrm>
            <a:off x="271145" y="5245639"/>
            <a:ext cx="8562466" cy="1461056"/>
          </a:xfrm>
        </p:spPr>
        <p:txBody>
          <a:bodyPr/>
          <a:lstStyle/>
          <a:p>
            <a:r>
              <a:rPr lang="en-US" sz="2000" dirty="0" smtClean="0"/>
              <a:t>Questions you should be able to answer after today’s class:</a:t>
            </a:r>
          </a:p>
          <a:p>
            <a:endParaRPr lang="en-US" sz="2000" dirty="0" smtClean="0"/>
          </a:p>
          <a:p>
            <a:pPr marL="342900" indent="-342900">
              <a:buFont typeface="+mj-lt"/>
              <a:buAutoNum type="arabicPeriod"/>
            </a:pPr>
            <a:r>
              <a:rPr lang="en-US" sz="2000" dirty="0" smtClean="0"/>
              <a:t>What role did nuclear weapons play in the Cold War?</a:t>
            </a:r>
          </a:p>
          <a:p>
            <a:pPr marL="342900" indent="-342900">
              <a:buFont typeface="+mj-lt"/>
              <a:buAutoNum type="arabicPeriod"/>
            </a:pPr>
            <a:r>
              <a:rPr lang="en-US" sz="2000" dirty="0" smtClean="0"/>
              <a:t>How did the threat of a nuclear attack shape people’s lives during the Cold War?</a:t>
            </a:r>
          </a:p>
          <a:p>
            <a:endParaRPr lang="en-US" dirty="0"/>
          </a:p>
        </p:txBody>
      </p:sp>
      <p:pic>
        <p:nvPicPr>
          <p:cNvPr id="4" name="Picture 3"/>
          <p:cNvPicPr>
            <a:picLocks noChangeAspect="1"/>
          </p:cNvPicPr>
          <p:nvPr/>
        </p:nvPicPr>
        <p:blipFill>
          <a:blip r:embed="rId2"/>
          <a:stretch>
            <a:fillRect/>
          </a:stretch>
        </p:blipFill>
        <p:spPr>
          <a:xfrm>
            <a:off x="1520056" y="839104"/>
            <a:ext cx="5800853" cy="4358102"/>
          </a:xfrm>
          <a:prstGeom prst="rect">
            <a:avLst/>
          </a:prstGeom>
        </p:spPr>
      </p:pic>
    </p:spTree>
    <p:extLst>
      <p:ext uri="{BB962C8B-B14F-4D97-AF65-F5344CB8AC3E}">
        <p14:creationId xmlns:p14="http://schemas.microsoft.com/office/powerpoint/2010/main" val="556821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latin typeface="Arial Black"/>
              </a:rPr>
              <a:t>Q- How were the atomic bombs dropped?</a:t>
            </a:r>
            <a:r>
              <a:rPr lang="en-US" sz="2400" dirty="0" smtClean="0"/>
              <a:t/>
            </a:r>
            <a:br>
              <a:rPr lang="en-US" sz="2400" dirty="0" smtClean="0"/>
            </a:br>
            <a:endParaRPr lang="en-US" sz="2400" dirty="0"/>
          </a:p>
        </p:txBody>
      </p:sp>
      <p:sp>
        <p:nvSpPr>
          <p:cNvPr id="3" name="Subtitle 2"/>
          <p:cNvSpPr>
            <a:spLocks noGrp="1"/>
          </p:cNvSpPr>
          <p:nvPr>
            <p:ph type="subTitle"/>
          </p:nvPr>
        </p:nvSpPr>
        <p:spPr/>
        <p:txBody>
          <a:bodyPr/>
          <a:lstStyle/>
          <a:p>
            <a:endParaRPr lang="en-US"/>
          </a:p>
        </p:txBody>
      </p:sp>
      <p:pic>
        <p:nvPicPr>
          <p:cNvPr id="4" name="Picture 3"/>
          <p:cNvPicPr/>
          <p:nvPr/>
        </p:nvPicPr>
        <p:blipFill>
          <a:blip r:embed="rId3"/>
          <a:stretch/>
        </p:blipFill>
        <p:spPr>
          <a:xfrm>
            <a:off x="385312" y="1738440"/>
            <a:ext cx="8219966" cy="4625498"/>
          </a:xfrm>
          <a:prstGeom prst="rect">
            <a:avLst/>
          </a:prstGeom>
          <a:ln>
            <a:noFill/>
          </a:ln>
        </p:spPr>
      </p:pic>
    </p:spTree>
    <p:extLst>
      <p:ext uri="{BB962C8B-B14F-4D97-AF65-F5344CB8AC3E}">
        <p14:creationId xmlns:p14="http://schemas.microsoft.com/office/powerpoint/2010/main" val="40117667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74" name="CustomShape 1"/>
          <p:cNvSpPr/>
          <p:nvPr/>
        </p:nvSpPr>
        <p:spPr>
          <a:xfrm>
            <a:off x="228600" y="228600"/>
            <a:ext cx="868680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latin typeface="Arial Black"/>
              </a:rPr>
              <a:t>Q- How much damage did these bombs do?</a:t>
            </a:r>
            <a:endParaRPr/>
          </a:p>
        </p:txBody>
      </p:sp>
      <p:pic>
        <p:nvPicPr>
          <p:cNvPr id="75" name="Picture 74"/>
          <p:cNvPicPr/>
          <p:nvPr/>
        </p:nvPicPr>
        <p:blipFill>
          <a:blip r:embed="rId3"/>
          <a:stretch/>
        </p:blipFill>
        <p:spPr>
          <a:xfrm>
            <a:off x="5105520" y="990720"/>
            <a:ext cx="3809880" cy="3012840"/>
          </a:xfrm>
          <a:prstGeom prst="rect">
            <a:avLst/>
          </a:prstGeom>
          <a:ln>
            <a:noFill/>
          </a:ln>
        </p:spPr>
      </p:pic>
      <p:pic>
        <p:nvPicPr>
          <p:cNvPr id="76" name="Picture 75"/>
          <p:cNvPicPr/>
          <p:nvPr/>
        </p:nvPicPr>
        <p:blipFill>
          <a:blip r:embed="rId4"/>
          <a:stretch/>
        </p:blipFill>
        <p:spPr>
          <a:xfrm>
            <a:off x="76320" y="3576600"/>
            <a:ext cx="4876560" cy="3205080"/>
          </a:xfrm>
          <a:prstGeom prst="rect">
            <a:avLst/>
          </a:prstGeom>
          <a:ln>
            <a:noFill/>
          </a:ln>
        </p:spPr>
      </p:pic>
      <p:sp>
        <p:nvSpPr>
          <p:cNvPr id="77" name="CustomShape 2"/>
          <p:cNvSpPr/>
          <p:nvPr/>
        </p:nvSpPr>
        <p:spPr>
          <a:xfrm>
            <a:off x="4876920" y="6262560"/>
            <a:ext cx="297180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endParaRPr dirty="0"/>
          </a:p>
        </p:txBody>
      </p:sp>
      <p:pic>
        <p:nvPicPr>
          <p:cNvPr id="4" name="Picture 3"/>
          <p:cNvPicPr>
            <a:picLocks noChangeAspect="1"/>
          </p:cNvPicPr>
          <p:nvPr/>
        </p:nvPicPr>
        <p:blipFill>
          <a:blip r:embed="rId5"/>
          <a:stretch>
            <a:fillRect/>
          </a:stretch>
        </p:blipFill>
        <p:spPr>
          <a:xfrm>
            <a:off x="5342186" y="4286787"/>
            <a:ext cx="3443288" cy="2314575"/>
          </a:xfrm>
          <a:prstGeom prst="rect">
            <a:avLst/>
          </a:prstGeom>
        </p:spPr>
      </p:pic>
      <p:sp>
        <p:nvSpPr>
          <p:cNvPr id="5" name="TextBox 4"/>
          <p:cNvSpPr txBox="1"/>
          <p:nvPr/>
        </p:nvSpPr>
        <p:spPr>
          <a:xfrm>
            <a:off x="1095164" y="1112976"/>
            <a:ext cx="3781756" cy="2185214"/>
          </a:xfrm>
          <a:prstGeom prst="rect">
            <a:avLst/>
          </a:prstGeom>
          <a:noFill/>
        </p:spPr>
        <p:txBody>
          <a:bodyPr wrap="square" rtlCol="0">
            <a:spAutoFit/>
          </a:bodyPr>
          <a:lstStyle/>
          <a:p>
            <a:r>
              <a:rPr lang="en-US" sz="2800" dirty="0" smtClean="0"/>
              <a:t>Hiroshima (right)</a:t>
            </a:r>
          </a:p>
          <a:p>
            <a:endParaRPr lang="en-US" dirty="0"/>
          </a:p>
          <a:p>
            <a:r>
              <a:rPr lang="en-US" dirty="0" smtClean="0"/>
              <a:t>Approximately 140,000 people died as a result, split evenly between those died immediately and those who died later from injuries and radiation</a:t>
            </a:r>
            <a:endParaRPr lang="en-US"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ubtitle 2"/>
          <p:cNvSpPr>
            <a:spLocks noGrp="1"/>
          </p:cNvSpPr>
          <p:nvPr>
            <p:ph type="subTitle"/>
          </p:nvPr>
        </p:nvSpPr>
        <p:spPr/>
        <p:txBody>
          <a:bodyPr/>
          <a:lstStyle/>
          <a:p>
            <a:endParaRPr lang="en-US"/>
          </a:p>
        </p:txBody>
      </p:sp>
      <p:pic>
        <p:nvPicPr>
          <p:cNvPr id="4" name="Picture 3"/>
          <p:cNvPicPr>
            <a:picLocks noChangeAspect="1"/>
          </p:cNvPicPr>
          <p:nvPr/>
        </p:nvPicPr>
        <p:blipFill>
          <a:blip r:embed="rId2"/>
          <a:stretch>
            <a:fillRect/>
          </a:stretch>
        </p:blipFill>
        <p:spPr>
          <a:xfrm>
            <a:off x="177800" y="203200"/>
            <a:ext cx="8782493" cy="6443330"/>
          </a:xfrm>
          <a:prstGeom prst="rect">
            <a:avLst/>
          </a:prstGeom>
        </p:spPr>
      </p:pic>
    </p:spTree>
    <p:extLst>
      <p:ext uri="{BB962C8B-B14F-4D97-AF65-F5344CB8AC3E}">
        <p14:creationId xmlns:p14="http://schemas.microsoft.com/office/powerpoint/2010/main" val="4259013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ubtitle 2"/>
          <p:cNvSpPr>
            <a:spLocks noGrp="1"/>
          </p:cNvSpPr>
          <p:nvPr>
            <p:ph type="subTitle"/>
          </p:nvPr>
        </p:nvSpPr>
        <p:spPr/>
        <p:txBody>
          <a:bodyPr/>
          <a:lstStyle/>
          <a:p>
            <a:endParaRPr lang="en-US"/>
          </a:p>
        </p:txBody>
      </p:sp>
      <p:pic>
        <p:nvPicPr>
          <p:cNvPr id="5" name="Picture 4"/>
          <p:cNvPicPr>
            <a:picLocks noChangeAspect="1"/>
          </p:cNvPicPr>
          <p:nvPr/>
        </p:nvPicPr>
        <p:blipFill>
          <a:blip r:embed="rId2"/>
          <a:stretch>
            <a:fillRect/>
          </a:stretch>
        </p:blipFill>
        <p:spPr>
          <a:xfrm>
            <a:off x="304800" y="25400"/>
            <a:ext cx="8520056" cy="6798833"/>
          </a:xfrm>
          <a:prstGeom prst="rect">
            <a:avLst/>
          </a:prstGeom>
        </p:spPr>
      </p:pic>
    </p:spTree>
    <p:extLst>
      <p:ext uri="{BB962C8B-B14F-4D97-AF65-F5344CB8AC3E}">
        <p14:creationId xmlns:p14="http://schemas.microsoft.com/office/powerpoint/2010/main" val="3061706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9" name="Picture 78"/>
          <p:cNvPicPr/>
          <p:nvPr/>
        </p:nvPicPr>
        <p:blipFill>
          <a:blip r:embed="rId3"/>
          <a:stretch/>
        </p:blipFill>
        <p:spPr>
          <a:xfrm>
            <a:off x="304920" y="990720"/>
            <a:ext cx="3657600" cy="2743200"/>
          </a:xfrm>
          <a:prstGeom prst="rect">
            <a:avLst/>
          </a:prstGeom>
          <a:ln>
            <a:noFill/>
          </a:ln>
        </p:spPr>
      </p:pic>
      <p:sp>
        <p:nvSpPr>
          <p:cNvPr id="80" name="CustomShape 1"/>
          <p:cNvSpPr/>
          <p:nvPr/>
        </p:nvSpPr>
        <p:spPr>
          <a:xfrm>
            <a:off x="304920" y="152280"/>
            <a:ext cx="8458200" cy="581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200">
                <a:latin typeface="Arial Black"/>
              </a:rPr>
              <a:t>Q- How powerful were these blasts?</a:t>
            </a:r>
            <a:endParaRPr/>
          </a:p>
        </p:txBody>
      </p:sp>
      <p:pic>
        <p:nvPicPr>
          <p:cNvPr id="81" name="Picture 80"/>
          <p:cNvPicPr/>
          <p:nvPr/>
        </p:nvPicPr>
        <p:blipFill>
          <a:blip r:embed="rId4"/>
          <a:stretch/>
        </p:blipFill>
        <p:spPr>
          <a:xfrm>
            <a:off x="4572000" y="914400"/>
            <a:ext cx="4114800" cy="2975040"/>
          </a:xfrm>
          <a:prstGeom prst="rect">
            <a:avLst/>
          </a:prstGeom>
          <a:ln>
            <a:noFill/>
          </a:ln>
        </p:spPr>
      </p:pic>
      <p:pic>
        <p:nvPicPr>
          <p:cNvPr id="82" name="Picture 81"/>
          <p:cNvPicPr/>
          <p:nvPr/>
        </p:nvPicPr>
        <p:blipFill>
          <a:blip r:embed="rId5"/>
          <a:stretch/>
        </p:blipFill>
        <p:spPr>
          <a:xfrm>
            <a:off x="2743200" y="3962520"/>
            <a:ext cx="4000680" cy="2628720"/>
          </a:xfrm>
          <a:prstGeom prst="rect">
            <a:avLst/>
          </a:prstGeom>
          <a:ln>
            <a:noFill/>
          </a:ln>
        </p:spPr>
      </p:pic>
      <p:pic>
        <p:nvPicPr>
          <p:cNvPr id="3" name="Picture 2"/>
          <p:cNvPicPr>
            <a:picLocks noChangeAspect="1"/>
          </p:cNvPicPr>
          <p:nvPr/>
        </p:nvPicPr>
        <p:blipFill>
          <a:blip r:embed="rId6"/>
          <a:stretch>
            <a:fillRect/>
          </a:stretch>
        </p:blipFill>
        <p:spPr>
          <a:xfrm>
            <a:off x="332712" y="3889440"/>
            <a:ext cx="2264569" cy="2771775"/>
          </a:xfrm>
          <a:prstGeom prst="rect">
            <a:avLst/>
          </a:prstGeom>
        </p:spPr>
      </p:pic>
      <p:pic>
        <p:nvPicPr>
          <p:cNvPr id="4" name="Picture 3"/>
          <p:cNvPicPr>
            <a:picLocks noChangeAspect="1"/>
          </p:cNvPicPr>
          <p:nvPr/>
        </p:nvPicPr>
        <p:blipFill>
          <a:blip r:embed="rId7"/>
          <a:stretch>
            <a:fillRect/>
          </a:stretch>
        </p:blipFill>
        <p:spPr>
          <a:xfrm>
            <a:off x="7291507" y="4190940"/>
            <a:ext cx="1471613" cy="2400300"/>
          </a:xfrm>
          <a:prstGeom prst="rect">
            <a:avLst/>
          </a:prstGeom>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33399"/>
        </a:solidFill>
        <a:effectLst/>
      </p:bgPr>
    </p:bg>
    <p:spTree>
      <p:nvGrpSpPr>
        <p:cNvPr id="1" name=""/>
        <p:cNvGrpSpPr/>
        <p:nvPr/>
      </p:nvGrpSpPr>
      <p:grpSpPr>
        <a:xfrm>
          <a:off x="0" y="0"/>
          <a:ext cx="0" cy="0"/>
          <a:chOff x="0" y="0"/>
          <a:chExt cx="0" cy="0"/>
        </a:xfrm>
      </p:grpSpPr>
      <p:pic>
        <p:nvPicPr>
          <p:cNvPr id="83" name="Picture 82"/>
          <p:cNvPicPr/>
          <p:nvPr/>
        </p:nvPicPr>
        <p:blipFill>
          <a:blip r:embed="rId3"/>
          <a:stretch/>
        </p:blipFill>
        <p:spPr>
          <a:xfrm>
            <a:off x="533520" y="3067200"/>
            <a:ext cx="4495680" cy="3552840"/>
          </a:xfrm>
          <a:prstGeom prst="rect">
            <a:avLst/>
          </a:prstGeom>
          <a:ln>
            <a:noFill/>
          </a:ln>
        </p:spPr>
      </p:pic>
      <p:sp>
        <p:nvSpPr>
          <p:cNvPr id="84" name="CustomShape 1"/>
          <p:cNvSpPr/>
          <p:nvPr/>
        </p:nvSpPr>
        <p:spPr>
          <a:xfrm>
            <a:off x="380880" y="304920"/>
            <a:ext cx="830592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solidFill>
                  <a:srgbClr val="FFFFFF"/>
                </a:solidFill>
                <a:latin typeface="Arial Black"/>
              </a:rPr>
              <a:t>Q – How did Japan respond?</a:t>
            </a:r>
            <a:endParaRPr/>
          </a:p>
        </p:txBody>
      </p:sp>
      <p:pic>
        <p:nvPicPr>
          <p:cNvPr id="85" name="Picture 84"/>
          <p:cNvPicPr/>
          <p:nvPr/>
        </p:nvPicPr>
        <p:blipFill>
          <a:blip r:embed="rId4"/>
          <a:stretch/>
        </p:blipFill>
        <p:spPr>
          <a:xfrm>
            <a:off x="4724280" y="990720"/>
            <a:ext cx="4114800" cy="32716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 name="TextShape 1"/>
          <p:cNvSpPr txBox="1"/>
          <p:nvPr/>
        </p:nvSpPr>
        <p:spPr>
          <a:xfrm>
            <a:off x="457200" y="9888"/>
            <a:ext cx="8228160" cy="1056244"/>
          </a:xfrm>
          <a:prstGeom prst="rect">
            <a:avLst/>
          </a:prstGeom>
          <a:noFill/>
          <a:ln>
            <a:noFill/>
          </a:ln>
        </p:spPr>
        <p:txBody>
          <a:bodyPr lIns="90000" tIns="46800" rIns="90000" bIns="46800" anchor="ctr"/>
          <a:lstStyle/>
          <a:p>
            <a:pPr algn="ctr"/>
            <a:r>
              <a:rPr lang="en-US" sz="4400" dirty="0">
                <a:latin typeface="Times New Roman"/>
              </a:rPr>
              <a:t>Cuban Missile Crisis</a:t>
            </a:r>
            <a:endParaRPr dirty="0"/>
          </a:p>
        </p:txBody>
      </p:sp>
      <p:sp>
        <p:nvSpPr>
          <p:cNvPr id="87" name="TextShape 2"/>
          <p:cNvSpPr txBox="1"/>
          <p:nvPr/>
        </p:nvSpPr>
        <p:spPr>
          <a:xfrm>
            <a:off x="300222" y="1066132"/>
            <a:ext cx="8686800" cy="5027760"/>
          </a:xfrm>
          <a:prstGeom prst="rect">
            <a:avLst/>
          </a:prstGeom>
          <a:noFill/>
          <a:ln>
            <a:noFill/>
          </a:ln>
        </p:spPr>
        <p:txBody>
          <a:bodyPr lIns="90000" tIns="46800" rIns="90000" bIns="46800"/>
          <a:lstStyle/>
          <a:p>
            <a:pPr marL="457200" indent="-457200">
              <a:lnSpc>
                <a:spcPct val="100000"/>
              </a:lnSpc>
              <a:buSzPct val="45000"/>
              <a:buFont typeface="Wingdings" charset="2"/>
              <a:buChar char="§"/>
            </a:pPr>
            <a:r>
              <a:rPr lang="en-US" sz="2800" dirty="0">
                <a:latin typeface="Calibri"/>
                <a:ea typeface="Tahoma"/>
                <a:cs typeface="Calibri"/>
              </a:rPr>
              <a:t>The Cold War hit its most tense moment during the Cuban Missile </a:t>
            </a:r>
            <a:r>
              <a:rPr lang="en-US" sz="2800" dirty="0">
                <a:latin typeface="Calibri"/>
                <a:cs typeface="Calibri"/>
              </a:rPr>
              <a:t>Crisis in October of 1962</a:t>
            </a:r>
            <a:endParaRPr sz="2800" dirty="0">
              <a:latin typeface="Calibri"/>
              <a:cs typeface="Calibri"/>
            </a:endParaRPr>
          </a:p>
          <a:p>
            <a:pPr marL="457200" indent="-457200">
              <a:lnSpc>
                <a:spcPct val="100000"/>
              </a:lnSpc>
              <a:buSzPct val="45000"/>
              <a:buFont typeface="Wingdings" charset="2"/>
              <a:buChar char="§"/>
            </a:pPr>
            <a:r>
              <a:rPr lang="en-US" sz="2800" dirty="0">
                <a:latin typeface="Calibri"/>
                <a:cs typeface="Calibri"/>
              </a:rPr>
              <a:t>Soviets placed missiles in Cuba (90 miles from Florida</a:t>
            </a:r>
            <a:r>
              <a:rPr lang="en-US" sz="2800" dirty="0" smtClean="0">
                <a:latin typeface="Calibri"/>
                <a:cs typeface="Calibri"/>
              </a:rPr>
              <a:t>) in response to the U.S. putting nuclear missiles in Turkey</a:t>
            </a:r>
          </a:p>
          <a:p>
            <a:pPr marL="457200" indent="-457200">
              <a:lnSpc>
                <a:spcPct val="100000"/>
              </a:lnSpc>
              <a:buSzPct val="45000"/>
              <a:buFont typeface="Wingdings" charset="2"/>
              <a:buChar char="§"/>
            </a:pPr>
            <a:r>
              <a:rPr lang="en-US" sz="2800" dirty="0" smtClean="0">
                <a:latin typeface="Calibri"/>
                <a:cs typeface="Calibri"/>
              </a:rPr>
              <a:t>The U.S. created a naval blockade around Cuba to prevent the delivery of more missiles and prepared for an invasion of Cuba.</a:t>
            </a:r>
            <a:endParaRPr sz="2800" dirty="0">
              <a:latin typeface="Calibri"/>
              <a:cs typeface="Calibri"/>
            </a:endParaRPr>
          </a:p>
          <a:p>
            <a:pPr marL="457200" indent="-457200">
              <a:lnSpc>
                <a:spcPct val="100000"/>
              </a:lnSpc>
              <a:buSzPct val="45000"/>
              <a:buFont typeface="Wingdings" charset="2"/>
              <a:buChar char="§"/>
            </a:pPr>
            <a:r>
              <a:rPr lang="en-US" sz="2800" dirty="0">
                <a:latin typeface="Calibri"/>
                <a:ea typeface="Tahoma"/>
                <a:cs typeface="Calibri"/>
              </a:rPr>
              <a:t>After 13 tense days of negotiation with U.S. President John F. Kennedy, Soviet President </a:t>
            </a:r>
            <a:r>
              <a:rPr lang="en-US" sz="2800" dirty="0" err="1">
                <a:latin typeface="Calibri"/>
                <a:ea typeface="Tahoma"/>
                <a:cs typeface="Calibri"/>
              </a:rPr>
              <a:t>Kruschev</a:t>
            </a:r>
            <a:r>
              <a:rPr lang="en-US" sz="2800" dirty="0">
                <a:latin typeface="Calibri"/>
                <a:ea typeface="Tahoma"/>
                <a:cs typeface="Calibri"/>
              </a:rPr>
              <a:t> agreed to remove the </a:t>
            </a:r>
            <a:r>
              <a:rPr lang="en-US" sz="2800" dirty="0">
                <a:latin typeface="Calibri"/>
                <a:cs typeface="Calibri"/>
              </a:rPr>
              <a:t>missiles from </a:t>
            </a:r>
            <a:r>
              <a:rPr lang="en-US" sz="2800" dirty="0" smtClean="0">
                <a:latin typeface="Calibri"/>
                <a:cs typeface="Calibri"/>
              </a:rPr>
              <a:t>Cuba</a:t>
            </a:r>
          </a:p>
          <a:p>
            <a:pPr marL="457200" indent="-457200">
              <a:lnSpc>
                <a:spcPct val="100000"/>
              </a:lnSpc>
              <a:buSzPct val="45000"/>
              <a:buFont typeface="Wingdings" charset="2"/>
              <a:buChar char="§"/>
            </a:pPr>
            <a:r>
              <a:rPr lang="en-US" sz="2800" dirty="0" smtClean="0">
                <a:latin typeface="Calibri"/>
                <a:cs typeface="Calibri"/>
              </a:rPr>
              <a:t>A Washington-Moscow “hotline” was established to negotiate future tensions</a:t>
            </a:r>
            <a:endParaRPr sz="2800" dirty="0">
              <a:latin typeface="Calibri"/>
              <a:cs typeface="Calibri"/>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 name="TextShape 1"/>
          <p:cNvSpPr txBox="1"/>
          <p:nvPr/>
        </p:nvSpPr>
        <p:spPr>
          <a:xfrm>
            <a:off x="685440" y="601200"/>
            <a:ext cx="7767720" cy="1606680"/>
          </a:xfrm>
          <a:prstGeom prst="rect">
            <a:avLst/>
          </a:prstGeom>
          <a:noFill/>
          <a:ln>
            <a:noFill/>
          </a:ln>
        </p:spPr>
        <p:txBody>
          <a:bodyPr lIns="90000" tIns="46800" rIns="90000" bIns="46800" anchor="ctr"/>
          <a:lstStyle/>
          <a:p>
            <a:pPr algn="ctr"/>
            <a:endParaRPr/>
          </a:p>
        </p:txBody>
      </p:sp>
      <p:sp>
        <p:nvSpPr>
          <p:cNvPr id="89" name="TextShape 2"/>
          <p:cNvSpPr txBox="1"/>
          <p:nvPr/>
        </p:nvSpPr>
        <p:spPr>
          <a:xfrm>
            <a:off x="685440" y="1981080"/>
            <a:ext cx="7767720" cy="4562640"/>
          </a:xfrm>
          <a:prstGeom prst="rect">
            <a:avLst/>
          </a:prstGeom>
          <a:noFill/>
          <a:ln>
            <a:noFill/>
          </a:ln>
        </p:spPr>
        <p:txBody>
          <a:bodyPr lIns="90000" tIns="46800" rIns="90000" bIns="46800"/>
          <a:lstStyle/>
          <a:p>
            <a:endParaRPr/>
          </a:p>
        </p:txBody>
      </p:sp>
      <p:pic>
        <p:nvPicPr>
          <p:cNvPr id="90" name="Picture 89"/>
          <p:cNvPicPr/>
          <p:nvPr/>
        </p:nvPicPr>
        <p:blipFill>
          <a:blip r:embed="rId3"/>
          <a:stretch/>
        </p:blipFill>
        <p:spPr>
          <a:xfrm>
            <a:off x="0" y="171360"/>
            <a:ext cx="4572000" cy="3486240"/>
          </a:xfrm>
          <a:prstGeom prst="rect">
            <a:avLst/>
          </a:prstGeom>
          <a:ln>
            <a:noFill/>
          </a:ln>
        </p:spPr>
      </p:pic>
      <p:pic>
        <p:nvPicPr>
          <p:cNvPr id="91" name="Picture 90"/>
          <p:cNvPicPr/>
          <p:nvPr/>
        </p:nvPicPr>
        <p:blipFill>
          <a:blip r:embed="rId4"/>
          <a:stretch/>
        </p:blipFill>
        <p:spPr>
          <a:xfrm>
            <a:off x="4890960" y="228600"/>
            <a:ext cx="4253040" cy="3384720"/>
          </a:xfrm>
          <a:prstGeom prst="rect">
            <a:avLst/>
          </a:prstGeom>
          <a:ln>
            <a:noFill/>
          </a:ln>
        </p:spPr>
      </p:pic>
      <p:pic>
        <p:nvPicPr>
          <p:cNvPr id="92" name="Picture 91"/>
          <p:cNvPicPr/>
          <p:nvPr/>
        </p:nvPicPr>
        <p:blipFill>
          <a:blip r:embed="rId5"/>
          <a:stretch/>
        </p:blipFill>
        <p:spPr>
          <a:xfrm>
            <a:off x="5025960" y="3657600"/>
            <a:ext cx="3660840" cy="3200400"/>
          </a:xfrm>
          <a:prstGeom prst="rect">
            <a:avLst/>
          </a:prstGeom>
          <a:ln>
            <a:noFill/>
          </a:ln>
        </p:spPr>
      </p:pic>
      <p:pic>
        <p:nvPicPr>
          <p:cNvPr id="93" name="Picture 92"/>
          <p:cNvPicPr/>
          <p:nvPr/>
        </p:nvPicPr>
        <p:blipFill>
          <a:blip r:embed="rId6"/>
          <a:stretch/>
        </p:blipFill>
        <p:spPr>
          <a:xfrm>
            <a:off x="457200" y="3797280"/>
            <a:ext cx="3808440" cy="306072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childTnLst>
                          </p:cTn>
                        </p:par>
                      </p:childTnLst>
                    </p:cTn>
                  </p:par>
                  <p:par>
                    <p:cTn id="11" dur="indefinite" fill="hold">
                      <p:stCondLst>
                        <p:cond delay="indefinite"/>
                      </p:stCondLst>
                      <p:childTnLst>
                        <p:par>
                          <p:cTn id="12" dur="indefinite" fill="hold">
                            <p:stCondLst>
                              <p:cond delay="0"/>
                            </p:stCondLst>
                            <p:childTnLst>
                              <p:par>
                                <p:cTn id="13" presetID="1" presetClass="entr" dur="indefinite"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dur="indefinite" fill="hold">
                      <p:stCondLst>
                        <p:cond delay="indefinite"/>
                      </p:stCondLst>
                      <p:childTnLst>
                        <p:par>
                          <p:cTn id="16" dur="indefinite" fill="hold">
                            <p:stCondLst>
                              <p:cond delay="0"/>
                            </p:stCondLst>
                            <p:childTnLst>
                              <p:par>
                                <p:cTn id="17" presetID="1" presetClass="entr" dur="indefinite" fill="hold" nodeType="clickEffect">
                                  <p:stCondLst>
                                    <p:cond delay="0"/>
                                  </p:stCondLst>
                                  <p:childTnLst>
                                    <p:set>
                                      <p:cBhvr>
                                        <p:cTn id="18"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 name="TextShape 1"/>
          <p:cNvSpPr txBox="1"/>
          <p:nvPr/>
        </p:nvSpPr>
        <p:spPr>
          <a:xfrm>
            <a:off x="685800" y="463680"/>
            <a:ext cx="7770960" cy="1434960"/>
          </a:xfrm>
          <a:prstGeom prst="rect">
            <a:avLst/>
          </a:prstGeom>
          <a:noFill/>
          <a:ln>
            <a:noFill/>
          </a:ln>
        </p:spPr>
        <p:txBody>
          <a:bodyPr lIns="90000" tIns="46800" rIns="90000" bIns="46800" anchor="ctr"/>
          <a:lstStyle/>
          <a:p>
            <a:pPr algn="ctr"/>
            <a:r>
              <a:rPr lang="en-US" sz="4400">
                <a:latin typeface="Times New Roman"/>
              </a:rPr>
              <a:t>What was it like to live under the threat of a nuclear attack?</a:t>
            </a:r>
            <a:endParaRPr/>
          </a:p>
        </p:txBody>
      </p:sp>
      <p:sp>
        <p:nvSpPr>
          <p:cNvPr id="95" name="TextShape 2"/>
          <p:cNvSpPr txBox="1"/>
          <p:nvPr/>
        </p:nvSpPr>
        <p:spPr>
          <a:xfrm>
            <a:off x="685800" y="1981080"/>
            <a:ext cx="7770960" cy="4113360"/>
          </a:xfrm>
          <a:prstGeom prst="rect">
            <a:avLst/>
          </a:prstGeom>
          <a:noFill/>
          <a:ln>
            <a:noFill/>
          </a:ln>
        </p:spPr>
        <p:txBody>
          <a:bodyPr lIns="90000" tIns="46800" rIns="90000" bIns="46800"/>
          <a:lstStyle/>
          <a:p>
            <a:r>
              <a:rPr lang="en-US" sz="3200" dirty="0">
                <a:latin typeface="Times New Roman"/>
              </a:rPr>
              <a:t>Duck and Cover:  </a:t>
            </a:r>
            <a:r>
              <a:rPr lang="en-US" sz="3200" dirty="0">
                <a:solidFill>
                  <a:srgbClr val="CCCCFF"/>
                </a:solidFill>
                <a:latin typeface="Times New Roman"/>
                <a:hlinkClick r:id="rId3"/>
              </a:rPr>
              <a:t>http://</a:t>
            </a:r>
            <a:r>
              <a:rPr lang="en-US" sz="3200" dirty="0" err="1">
                <a:solidFill>
                  <a:srgbClr val="CCCCFF"/>
                </a:solidFill>
                <a:latin typeface="Times New Roman"/>
                <a:hlinkClick r:id="rId3"/>
              </a:rPr>
              <a:t>www.youtube.com</a:t>
            </a:r>
            <a:r>
              <a:rPr lang="en-US" sz="3200" dirty="0">
                <a:solidFill>
                  <a:srgbClr val="CCCCFF"/>
                </a:solidFill>
                <a:latin typeface="Times New Roman"/>
                <a:hlinkClick r:id="rId3"/>
              </a:rPr>
              <a:t>/</a:t>
            </a:r>
            <a:r>
              <a:rPr lang="en-US" sz="3200" dirty="0" err="1">
                <a:solidFill>
                  <a:srgbClr val="CCCCFF"/>
                </a:solidFill>
                <a:latin typeface="Times New Roman"/>
                <a:hlinkClick r:id="rId3"/>
              </a:rPr>
              <a:t>watch?v</a:t>
            </a:r>
            <a:r>
              <a:rPr lang="en-US" sz="3200" dirty="0">
                <a:solidFill>
                  <a:srgbClr val="CCCCFF"/>
                </a:solidFill>
                <a:latin typeface="Times New Roman"/>
                <a:hlinkClick r:id="rId3"/>
              </a:rPr>
              <a:t>=IKqXu-5jw60</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96" name="Picture 95"/>
          <p:cNvPicPr/>
          <p:nvPr/>
        </p:nvPicPr>
        <p:blipFill>
          <a:blip r:embed="rId3"/>
          <a:stretch/>
        </p:blipFill>
        <p:spPr>
          <a:xfrm>
            <a:off x="304920" y="-9360"/>
            <a:ext cx="8610480" cy="68166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49" name="TextShape 1"/>
          <p:cNvSpPr txBox="1"/>
          <p:nvPr/>
        </p:nvSpPr>
        <p:spPr>
          <a:xfrm>
            <a:off x="228600" y="609480"/>
            <a:ext cx="8229600" cy="990720"/>
          </a:xfrm>
          <a:prstGeom prst="rect">
            <a:avLst/>
          </a:prstGeom>
          <a:noFill/>
          <a:ln>
            <a:noFill/>
          </a:ln>
        </p:spPr>
        <p:txBody>
          <a:bodyPr lIns="90000" tIns="46800" rIns="90000" bIns="46800" anchor="ctr"/>
          <a:lstStyle/>
          <a:p>
            <a:pPr algn="ctr"/>
            <a:r>
              <a:rPr lang="en-US" sz="4400">
                <a:solidFill>
                  <a:srgbClr val="FFFFFF"/>
                </a:solidFill>
                <a:latin typeface="Times New Roman"/>
              </a:rPr>
              <a:t>The Arms Race</a:t>
            </a:r>
            <a:endParaRPr/>
          </a:p>
        </p:txBody>
      </p:sp>
      <p:sp>
        <p:nvSpPr>
          <p:cNvPr id="50" name="TextShape 2"/>
          <p:cNvSpPr txBox="1"/>
          <p:nvPr/>
        </p:nvSpPr>
        <p:spPr>
          <a:xfrm>
            <a:off x="153720" y="1747440"/>
            <a:ext cx="8721720" cy="5681880"/>
          </a:xfrm>
          <a:prstGeom prst="rect">
            <a:avLst/>
          </a:prstGeom>
          <a:noFill/>
          <a:ln>
            <a:noFill/>
          </a:ln>
        </p:spPr>
        <p:txBody>
          <a:bodyPr lIns="90000" tIns="46800" rIns="90000" bIns="46800"/>
          <a:lstStyle/>
          <a:p>
            <a:pPr marL="457200" indent="-457200">
              <a:lnSpc>
                <a:spcPct val="100000"/>
              </a:lnSpc>
              <a:buSzPct val="65000"/>
              <a:buFont typeface="Arial"/>
              <a:buChar char="•"/>
            </a:pPr>
            <a:r>
              <a:rPr lang="en-US" sz="2800" dirty="0" smtClean="0">
                <a:solidFill>
                  <a:srgbClr val="FFFFFF"/>
                </a:solidFill>
                <a:latin typeface="Verdana"/>
              </a:rPr>
              <a:t>Nuclear weapons became the biggest source of tension in the Cold War</a:t>
            </a:r>
            <a:endParaRPr dirty="0" smtClean="0"/>
          </a:p>
          <a:p>
            <a:pPr marL="914400" lvl="1" indent="-457200">
              <a:lnSpc>
                <a:spcPct val="100000"/>
              </a:lnSpc>
              <a:buFont typeface="Arial"/>
              <a:buChar char="•"/>
            </a:pPr>
            <a:r>
              <a:rPr lang="en-US" sz="2800" dirty="0" smtClean="0">
                <a:solidFill>
                  <a:srgbClr val="FFFFFF"/>
                </a:solidFill>
                <a:latin typeface="Verdana"/>
              </a:rPr>
              <a:t>The U.S. used two nuclear bombs on Japanese cities to end World War II in 1945</a:t>
            </a:r>
            <a:endParaRPr dirty="0" smtClean="0"/>
          </a:p>
          <a:p>
            <a:pPr marL="914400" lvl="1" indent="-457200">
              <a:lnSpc>
                <a:spcPct val="100000"/>
              </a:lnSpc>
              <a:buFont typeface="Arial"/>
              <a:buChar char="•"/>
            </a:pPr>
            <a:r>
              <a:rPr lang="en-US" sz="2800" dirty="0" smtClean="0">
                <a:solidFill>
                  <a:srgbClr val="FFFFFF"/>
                </a:solidFill>
                <a:latin typeface="Verdana"/>
              </a:rPr>
              <a:t>The USSR tested their first nuclear weapon in 1949 </a:t>
            </a:r>
            <a:endParaRPr dirty="0" smtClean="0"/>
          </a:p>
          <a:p>
            <a:pPr marL="457200" indent="-457200">
              <a:lnSpc>
                <a:spcPct val="100000"/>
              </a:lnSpc>
              <a:buSzPct val="65000"/>
              <a:buFont typeface="Arial"/>
              <a:buChar char="•"/>
            </a:pPr>
            <a:r>
              <a:rPr lang="en-US" sz="2800" dirty="0" smtClean="0">
                <a:solidFill>
                  <a:srgbClr val="FFFFFF"/>
                </a:solidFill>
                <a:latin typeface="Verdana"/>
              </a:rPr>
              <a:t>By the 1950’s, both sides had enough weapons to literally wipe out the other country</a:t>
            </a:r>
            <a:endParaRPr dirty="0" smtClean="0"/>
          </a:p>
          <a:p>
            <a:pPr marL="914400" lvl="1" indent="-457200">
              <a:lnSpc>
                <a:spcPct val="100000"/>
              </a:lnSpc>
              <a:buSzPct val="65000"/>
              <a:buFont typeface="Arial"/>
              <a:buChar char="•"/>
            </a:pPr>
            <a:r>
              <a:rPr lang="en-US" sz="2800" dirty="0" smtClean="0">
                <a:solidFill>
                  <a:srgbClr val="FFFFFF"/>
                </a:solidFill>
                <a:latin typeface="Verdana"/>
              </a:rPr>
              <a:t>MAD = Mutually Assured Destruction</a:t>
            </a:r>
            <a:endParaRPr dirty="0" smtClean="0"/>
          </a:p>
          <a:p>
            <a:pPr marL="285750" indent="-285750">
              <a:lnSpc>
                <a:spcPct val="100000"/>
              </a:lnSpc>
              <a:buFont typeface="Arial"/>
              <a:buChar char="•"/>
            </a:pPr>
            <a:endParaRPr dirty="0"/>
          </a:p>
        </p:txBody>
      </p:sp>
      <p:pic>
        <p:nvPicPr>
          <p:cNvPr id="51" name="Picture 50"/>
          <p:cNvPicPr/>
          <p:nvPr/>
        </p:nvPicPr>
        <p:blipFill>
          <a:blip r:embed="rId4"/>
          <a:stretch/>
        </p:blipFill>
        <p:spPr>
          <a:xfrm>
            <a:off x="6858000" y="182520"/>
            <a:ext cx="2057400" cy="16462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50">
                                            <p:txEl>
                                              <p:pRg st="0" end="69"/>
                                            </p:txEl>
                                          </p:spTgt>
                                        </p:tgtEl>
                                        <p:attrNameLst>
                                          <p:attrName>style.visibility</p:attrName>
                                        </p:attrNameLst>
                                      </p:cBhvr>
                                      <p:to>
                                        <p:strVal val="visible"/>
                                      </p:to>
                                    </p:set>
                                  </p:childTnLst>
                                </p:cTn>
                              </p:par>
                            </p:childTnLst>
                          </p:cTn>
                        </p:par>
                      </p:childTnLst>
                    </p:cTn>
                  </p:par>
                  <p:par>
                    <p:cTn id="7" dur="indefinite" fill="hold">
                      <p:stCondLst>
                        <p:cond delay="indefinite"/>
                      </p:stCondLst>
                      <p:childTnLst>
                        <p:par>
                          <p:cTn id="8" dur="indefinite" fill="hold">
                            <p:stCondLst>
                              <p:cond delay="0"/>
                            </p:stCondLst>
                            <p:childTnLst>
                              <p:par>
                                <p:cTn id="9" presetID="1" presetClass="entr" dur="indefinite" fill="hold" nodeType="clickEffect">
                                  <p:stCondLst>
                                    <p:cond delay="0"/>
                                  </p:stCondLst>
                                  <p:childTnLst>
                                    <p:set>
                                      <p:cBhvr>
                                        <p:cTn id="10" dur="1" fill="hold">
                                          <p:stCondLst>
                                            <p:cond delay="0"/>
                                          </p:stCondLst>
                                        </p:cTn>
                                        <p:tgtEl>
                                          <p:spTgt spid="50">
                                            <p:txEl>
                                              <p:pRg st="69" end="148"/>
                                            </p:txEl>
                                          </p:spTgt>
                                        </p:tgtEl>
                                        <p:attrNameLst>
                                          <p:attrName>style.visibility</p:attrName>
                                        </p:attrNameLst>
                                      </p:cBhvr>
                                      <p:to>
                                        <p:strVal val="visible"/>
                                      </p:to>
                                    </p:set>
                                  </p:childTnLst>
                                </p:cTn>
                              </p:par>
                            </p:childTnLst>
                          </p:cTn>
                        </p:par>
                      </p:childTnLst>
                    </p:cTn>
                  </p:par>
                  <p:par>
                    <p:cTn id="11" dur="indefinite" fill="hold">
                      <p:stCondLst>
                        <p:cond delay="indefinite"/>
                      </p:stCondLst>
                      <p:childTnLst>
                        <p:par>
                          <p:cTn id="12" dur="indefinite" fill="hold">
                            <p:stCondLst>
                              <p:cond delay="0"/>
                            </p:stCondLst>
                            <p:childTnLst>
                              <p:par>
                                <p:cTn id="13" presetID="1" presetClass="entr" dur="indefinite" fill="hold" nodeType="clickEffect">
                                  <p:stCondLst>
                                    <p:cond delay="0"/>
                                  </p:stCondLst>
                                  <p:childTnLst>
                                    <p:set>
                                      <p:cBhvr>
                                        <p:cTn id="14" dur="1" fill="hold">
                                          <p:stCondLst>
                                            <p:cond delay="0"/>
                                          </p:stCondLst>
                                        </p:cTn>
                                        <p:tgtEl>
                                          <p:spTgt spid="50">
                                            <p:txEl>
                                              <p:pRg st="148" end="200"/>
                                            </p:txEl>
                                          </p:spTgt>
                                        </p:tgtEl>
                                        <p:attrNameLst>
                                          <p:attrName>style.visibility</p:attrName>
                                        </p:attrNameLst>
                                      </p:cBhvr>
                                      <p:to>
                                        <p:strVal val="visible"/>
                                      </p:to>
                                    </p:set>
                                  </p:childTnLst>
                                </p:cTn>
                              </p:par>
                            </p:childTnLst>
                          </p:cTn>
                        </p:par>
                      </p:childTnLst>
                    </p:cTn>
                  </p:par>
                  <p:par>
                    <p:cTn id="15" dur="indefinite" fill="hold">
                      <p:stCondLst>
                        <p:cond delay="indefinite"/>
                      </p:stCondLst>
                      <p:childTnLst>
                        <p:par>
                          <p:cTn id="16" dur="indefinite" fill="hold">
                            <p:stCondLst>
                              <p:cond delay="0"/>
                            </p:stCondLst>
                            <p:childTnLst>
                              <p:par>
                                <p:cTn id="17" presetID="1" presetClass="entr" dur="indefinite" fill="hold" nodeType="clickEffect">
                                  <p:stCondLst>
                                    <p:cond delay="0"/>
                                  </p:stCondLst>
                                  <p:childTnLst>
                                    <p:set>
                                      <p:cBhvr>
                                        <p:cTn id="18" dur="1" fill="hold">
                                          <p:stCondLst>
                                            <p:cond delay="0"/>
                                          </p:stCondLst>
                                        </p:cTn>
                                        <p:tgtEl>
                                          <p:spTgt spid="50">
                                            <p:txEl>
                                              <p:pRg st="200" end="285"/>
                                            </p:txEl>
                                          </p:spTgt>
                                        </p:tgtEl>
                                        <p:attrNameLst>
                                          <p:attrName>style.visibility</p:attrName>
                                        </p:attrNameLst>
                                      </p:cBhvr>
                                      <p:to>
                                        <p:strVal val="visible"/>
                                      </p:to>
                                    </p:set>
                                  </p:childTnLst>
                                </p:cTn>
                              </p:par>
                            </p:childTnLst>
                          </p:cTn>
                        </p:par>
                      </p:childTnLst>
                    </p:cTn>
                  </p:par>
                  <p:par>
                    <p:cTn id="19" dur="indefinite" fill="hold">
                      <p:stCondLst>
                        <p:cond delay="indefinite"/>
                      </p:stCondLst>
                      <p:childTnLst>
                        <p:par>
                          <p:cTn id="20" dur="indefinite" fill="hold">
                            <p:stCondLst>
                              <p:cond delay="0"/>
                            </p:stCondLst>
                            <p:childTnLst>
                              <p:par>
                                <p:cTn id="21" presetID="1" presetClass="entr" dur="indefinite" fill="hold" nodeType="clickEffect">
                                  <p:stCondLst>
                                    <p:cond delay="0"/>
                                  </p:stCondLst>
                                  <p:childTnLst>
                                    <p:set>
                                      <p:cBhvr>
                                        <p:cTn id="22" dur="1" fill="hold">
                                          <p:stCondLst>
                                            <p:cond delay="0"/>
                                          </p:stCondLst>
                                        </p:cTn>
                                        <p:tgtEl>
                                          <p:spTgt spid="50">
                                            <p:txEl>
                                              <p:pRg st="285" end="3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How else did the nuclear arms race threaten human existence?</a:t>
            </a:r>
            <a:endParaRPr lang="en-US" sz="3600" dirty="0"/>
          </a:p>
        </p:txBody>
      </p:sp>
      <p:sp>
        <p:nvSpPr>
          <p:cNvPr id="3" name="Subtitle 2"/>
          <p:cNvSpPr>
            <a:spLocks noGrp="1"/>
          </p:cNvSpPr>
          <p:nvPr>
            <p:ph type="subTitle"/>
          </p:nvPr>
        </p:nvSpPr>
        <p:spPr/>
        <p:txBody>
          <a:bodyPr/>
          <a:lstStyle/>
          <a:p>
            <a:pPr algn="ctr"/>
            <a:r>
              <a:rPr lang="en-US" dirty="0" smtClean="0">
                <a:hlinkClick r:id="rId2"/>
              </a:rPr>
              <a:t>Nuclear Winter video</a:t>
            </a:r>
            <a:endParaRPr lang="en-US" dirty="0"/>
          </a:p>
        </p:txBody>
      </p:sp>
    </p:spTree>
    <p:extLst>
      <p:ext uri="{BB962C8B-B14F-4D97-AF65-F5344CB8AC3E}">
        <p14:creationId xmlns:p14="http://schemas.microsoft.com/office/powerpoint/2010/main" val="193778551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 name="TextShape 1"/>
          <p:cNvSpPr txBox="1"/>
          <p:nvPr/>
        </p:nvSpPr>
        <p:spPr>
          <a:xfrm>
            <a:off x="687240" y="229680"/>
            <a:ext cx="7770960" cy="1141560"/>
          </a:xfrm>
          <a:prstGeom prst="rect">
            <a:avLst/>
          </a:prstGeom>
          <a:noFill/>
          <a:ln>
            <a:noFill/>
          </a:ln>
        </p:spPr>
        <p:txBody>
          <a:bodyPr lIns="90000" tIns="46800" rIns="90000" bIns="46800" anchor="ctr"/>
          <a:lstStyle/>
          <a:p>
            <a:pPr algn="ctr"/>
            <a:r>
              <a:rPr lang="en-US" sz="4400">
                <a:latin typeface="Times New Roman"/>
              </a:rPr>
              <a:t>Nuclear Arms Reduction</a:t>
            </a:r>
            <a:endParaRPr/>
          </a:p>
        </p:txBody>
      </p:sp>
      <p:sp>
        <p:nvSpPr>
          <p:cNvPr id="98" name="TextShape 2"/>
          <p:cNvSpPr txBox="1"/>
          <p:nvPr/>
        </p:nvSpPr>
        <p:spPr>
          <a:xfrm>
            <a:off x="93240" y="1498237"/>
            <a:ext cx="3792600" cy="4672523"/>
          </a:xfrm>
          <a:prstGeom prst="rect">
            <a:avLst/>
          </a:prstGeom>
          <a:noFill/>
          <a:ln>
            <a:noFill/>
          </a:ln>
        </p:spPr>
        <p:txBody>
          <a:bodyPr lIns="90000" tIns="46800" rIns="90000" bIns="46800"/>
          <a:lstStyle/>
          <a:p>
            <a:pPr marL="457200" indent="-457200">
              <a:buSzPct val="45000"/>
              <a:buFont typeface="Wingdings" charset="2"/>
              <a:buChar char="§"/>
            </a:pPr>
            <a:r>
              <a:rPr lang="en-US" sz="3200" dirty="0">
                <a:latin typeface="Times New Roman"/>
              </a:rPr>
              <a:t>The U.S. and the USSR signed the START </a:t>
            </a:r>
            <a:r>
              <a:rPr lang="en-US" sz="3200" dirty="0" smtClean="0">
                <a:latin typeface="Times New Roman"/>
              </a:rPr>
              <a:t>(</a:t>
            </a:r>
            <a:r>
              <a:rPr lang="en-US" sz="3200" b="1" dirty="0" err="1" smtClean="0">
                <a:latin typeface="Times New Roman"/>
              </a:rPr>
              <a:t>S</a:t>
            </a:r>
            <a:r>
              <a:rPr lang="en-US" sz="3200" b="1" dirty="0" err="1">
                <a:latin typeface="Times New Roman"/>
              </a:rPr>
              <a:t>T</a:t>
            </a:r>
            <a:r>
              <a:rPr lang="en-US" sz="3200" dirty="0" err="1" smtClean="0">
                <a:latin typeface="Times New Roman"/>
              </a:rPr>
              <a:t>rategic</a:t>
            </a:r>
            <a:r>
              <a:rPr lang="en-US" sz="3200" dirty="0" smtClean="0">
                <a:latin typeface="Times New Roman"/>
              </a:rPr>
              <a:t> </a:t>
            </a:r>
            <a:r>
              <a:rPr lang="en-US" sz="3200" b="1" dirty="0" smtClean="0">
                <a:latin typeface="Times New Roman"/>
              </a:rPr>
              <a:t>A</a:t>
            </a:r>
            <a:r>
              <a:rPr lang="en-US" sz="3200" dirty="0" smtClean="0">
                <a:latin typeface="Times New Roman"/>
              </a:rPr>
              <a:t>rms </a:t>
            </a:r>
            <a:r>
              <a:rPr lang="en-US" sz="3200" b="1" dirty="0" smtClean="0">
                <a:latin typeface="Times New Roman"/>
              </a:rPr>
              <a:t>R</a:t>
            </a:r>
            <a:r>
              <a:rPr lang="en-US" sz="3200" dirty="0" smtClean="0">
                <a:latin typeface="Times New Roman"/>
              </a:rPr>
              <a:t>eduction </a:t>
            </a:r>
            <a:r>
              <a:rPr lang="en-US" sz="3200" b="1" dirty="0" smtClean="0">
                <a:latin typeface="Times New Roman"/>
              </a:rPr>
              <a:t>T</a:t>
            </a:r>
            <a:r>
              <a:rPr lang="en-US" sz="3200" dirty="0" smtClean="0">
                <a:latin typeface="Times New Roman"/>
              </a:rPr>
              <a:t>reaty) </a:t>
            </a:r>
            <a:r>
              <a:rPr lang="en-US" sz="3200" dirty="0">
                <a:latin typeface="Times New Roman"/>
              </a:rPr>
              <a:t>in </a:t>
            </a:r>
            <a:r>
              <a:rPr lang="en-US" sz="3200" dirty="0" smtClean="0">
                <a:latin typeface="Times New Roman"/>
              </a:rPr>
              <a:t>1991</a:t>
            </a:r>
          </a:p>
          <a:p>
            <a:pPr marL="457200" indent="-457200">
              <a:buSzPct val="45000"/>
              <a:buFont typeface="Wingdings" charset="2"/>
              <a:buChar char="§"/>
            </a:pPr>
            <a:endParaRPr dirty="0"/>
          </a:p>
          <a:p>
            <a:pPr marL="457200" indent="-457200">
              <a:buSzPct val="45000"/>
              <a:buFont typeface="Wingdings" charset="2"/>
              <a:buChar char="§"/>
            </a:pPr>
            <a:r>
              <a:rPr lang="en-US" sz="3200" dirty="0">
                <a:latin typeface="Times New Roman"/>
              </a:rPr>
              <a:t>This led to both countries reducing the size of their nuclear arsenals</a:t>
            </a:r>
            <a:endParaRPr dirty="0"/>
          </a:p>
        </p:txBody>
      </p:sp>
      <p:sp>
        <p:nvSpPr>
          <p:cNvPr id="99" name="TextShape 3"/>
          <p:cNvSpPr txBox="1"/>
          <p:nvPr/>
        </p:nvSpPr>
        <p:spPr>
          <a:xfrm>
            <a:off x="4081442" y="5850256"/>
            <a:ext cx="4695086" cy="877063"/>
          </a:xfrm>
          <a:prstGeom prst="rect">
            <a:avLst/>
          </a:prstGeom>
          <a:noFill/>
          <a:ln>
            <a:noFill/>
          </a:ln>
        </p:spPr>
        <p:txBody>
          <a:bodyPr lIns="90000" tIns="46800" rIns="90000" bIns="46800"/>
          <a:lstStyle/>
          <a:p>
            <a:r>
              <a:rPr lang="en-US" dirty="0" smtClean="0"/>
              <a:t>President George H.W. Bush and Soviet Premier Mikhail </a:t>
            </a:r>
            <a:r>
              <a:rPr lang="en-US" dirty="0" err="1" smtClean="0"/>
              <a:t>Gorbechev</a:t>
            </a:r>
            <a:endParaRPr dirty="0"/>
          </a:p>
        </p:txBody>
      </p:sp>
      <p:pic>
        <p:nvPicPr>
          <p:cNvPr id="100" name="Picture 99"/>
          <p:cNvPicPr/>
          <p:nvPr/>
        </p:nvPicPr>
        <p:blipFill>
          <a:blip r:embed="rId3"/>
          <a:stretch/>
        </p:blipFill>
        <p:spPr>
          <a:xfrm>
            <a:off x="3789360" y="1828800"/>
            <a:ext cx="5354640" cy="38862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 name="TextShape 1"/>
          <p:cNvSpPr txBox="1"/>
          <p:nvPr/>
        </p:nvSpPr>
        <p:spPr>
          <a:xfrm>
            <a:off x="687240" y="1080"/>
            <a:ext cx="7770960" cy="1141560"/>
          </a:xfrm>
          <a:prstGeom prst="rect">
            <a:avLst/>
          </a:prstGeom>
          <a:noFill/>
          <a:ln>
            <a:noFill/>
          </a:ln>
        </p:spPr>
        <p:txBody>
          <a:bodyPr lIns="90000" tIns="46800" rIns="90000" bIns="46800" anchor="ctr"/>
          <a:lstStyle/>
          <a:p>
            <a:pPr algn="ctr"/>
            <a:r>
              <a:rPr lang="en-US" sz="4400" dirty="0" smtClean="0">
                <a:latin typeface="Times New Roman"/>
              </a:rPr>
              <a:t>Who has nuclear weapons </a:t>
            </a:r>
            <a:r>
              <a:rPr lang="en-US" sz="4400" dirty="0">
                <a:latin typeface="Times New Roman"/>
              </a:rPr>
              <a:t>today?</a:t>
            </a:r>
            <a:endParaRPr dirty="0"/>
          </a:p>
        </p:txBody>
      </p:sp>
      <p:sp>
        <p:nvSpPr>
          <p:cNvPr id="102" name="TextShape 2"/>
          <p:cNvSpPr txBox="1"/>
          <p:nvPr/>
        </p:nvSpPr>
        <p:spPr>
          <a:xfrm>
            <a:off x="456840" y="1142640"/>
            <a:ext cx="7999560" cy="5584680"/>
          </a:xfrm>
          <a:prstGeom prst="rect">
            <a:avLst/>
          </a:prstGeom>
          <a:noFill/>
          <a:ln>
            <a:noFill/>
          </a:ln>
        </p:spPr>
        <p:txBody>
          <a:bodyPr lIns="90000" tIns="46800" rIns="90000" bIns="46800"/>
          <a:lstStyle/>
          <a:p>
            <a:endParaRPr/>
          </a:p>
        </p:txBody>
      </p:sp>
      <p:pic>
        <p:nvPicPr>
          <p:cNvPr id="4" name="Picture 3"/>
          <p:cNvPicPr>
            <a:picLocks noChangeAspect="1"/>
          </p:cNvPicPr>
          <p:nvPr/>
        </p:nvPicPr>
        <p:blipFill>
          <a:blip r:embed="rId3"/>
          <a:stretch>
            <a:fillRect/>
          </a:stretch>
        </p:blipFill>
        <p:spPr>
          <a:xfrm>
            <a:off x="0" y="1165943"/>
            <a:ext cx="9144000" cy="513470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2D2D"/>
        </a:solidFill>
        <a:effectLst/>
      </p:bgPr>
    </p:bg>
    <p:spTree>
      <p:nvGrpSpPr>
        <p:cNvPr id="1" name=""/>
        <p:cNvGrpSpPr/>
        <p:nvPr/>
      </p:nvGrpSpPr>
      <p:grpSpPr>
        <a:xfrm>
          <a:off x="0" y="0"/>
          <a:ext cx="0" cy="0"/>
          <a:chOff x="0" y="0"/>
          <a:chExt cx="0" cy="0"/>
        </a:xfrm>
      </p:grpSpPr>
      <p:sp>
        <p:nvSpPr>
          <p:cNvPr id="52" name="CustomShape 1"/>
          <p:cNvSpPr/>
          <p:nvPr/>
        </p:nvSpPr>
        <p:spPr>
          <a:xfrm>
            <a:off x="304920" y="228600"/>
            <a:ext cx="8305560" cy="581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200">
                <a:latin typeface="Arial Black"/>
              </a:rPr>
              <a:t>Q – What is an “atomic bomb”?</a:t>
            </a:r>
            <a:endParaRPr/>
          </a:p>
        </p:txBody>
      </p:sp>
      <p:pic>
        <p:nvPicPr>
          <p:cNvPr id="53" name="Picture 52"/>
          <p:cNvPicPr/>
          <p:nvPr/>
        </p:nvPicPr>
        <p:blipFill>
          <a:blip r:embed="rId3"/>
          <a:stretch/>
        </p:blipFill>
        <p:spPr>
          <a:xfrm>
            <a:off x="1523880" y="1230480"/>
            <a:ext cx="5562720" cy="3722400"/>
          </a:xfrm>
          <a:prstGeom prst="rect">
            <a:avLst/>
          </a:prstGeom>
          <a:ln>
            <a:noFill/>
          </a:ln>
        </p:spPr>
      </p:pic>
      <p:sp>
        <p:nvSpPr>
          <p:cNvPr id="54" name="CustomShape 2"/>
          <p:cNvSpPr/>
          <p:nvPr/>
        </p:nvSpPr>
        <p:spPr>
          <a:xfrm>
            <a:off x="533520" y="5334120"/>
            <a:ext cx="7848360" cy="947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latin typeface="Arial"/>
              </a:rPr>
              <a:t>Atom </a:t>
            </a:r>
            <a:r>
              <a:rPr lang="en-US" sz="2800">
                <a:latin typeface="Wingdings"/>
                <a:ea typeface="Wingdings"/>
              </a:rPr>
              <a:t></a:t>
            </a:r>
            <a:r>
              <a:rPr lang="en-US" sz="2800">
                <a:latin typeface="Arial"/>
              </a:rPr>
              <a:t> split into two </a:t>
            </a:r>
            <a:r>
              <a:rPr lang="en-US" sz="2800">
                <a:latin typeface="Wingdings"/>
                <a:ea typeface="Wingdings"/>
              </a:rPr>
              <a:t></a:t>
            </a:r>
            <a:r>
              <a:rPr lang="en-US" sz="2800">
                <a:latin typeface="Arial"/>
              </a:rPr>
              <a:t> a tremendous amount of energy is released (the explosion)</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 name="CustomShape 1"/>
          <p:cNvSpPr/>
          <p:nvPr/>
        </p:nvSpPr>
        <p:spPr>
          <a:xfrm>
            <a:off x="304920" y="533520"/>
            <a:ext cx="830556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latin typeface="Arial Black"/>
              </a:rPr>
              <a:t>Q – Then, what is a “hydrogen bomb”?</a:t>
            </a:r>
            <a:endParaRPr/>
          </a:p>
        </p:txBody>
      </p:sp>
      <p:pic>
        <p:nvPicPr>
          <p:cNvPr id="56" name="Picture 55"/>
          <p:cNvPicPr/>
          <p:nvPr/>
        </p:nvPicPr>
        <p:blipFill>
          <a:blip r:embed="rId3"/>
          <a:stretch/>
        </p:blipFill>
        <p:spPr>
          <a:xfrm>
            <a:off x="263520" y="1523880"/>
            <a:ext cx="4156200" cy="4419720"/>
          </a:xfrm>
          <a:prstGeom prst="rect">
            <a:avLst/>
          </a:prstGeom>
          <a:ln>
            <a:noFill/>
          </a:ln>
        </p:spPr>
      </p:pic>
      <p:sp>
        <p:nvSpPr>
          <p:cNvPr id="57" name="CustomShape 2"/>
          <p:cNvSpPr/>
          <p:nvPr/>
        </p:nvSpPr>
        <p:spPr>
          <a:xfrm>
            <a:off x="4952880" y="1830240"/>
            <a:ext cx="3733920" cy="35060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200">
                <a:latin typeface="Arial"/>
              </a:rPr>
              <a:t>A hydrogen bomb uses </a:t>
            </a:r>
            <a:r>
              <a:rPr lang="en-US" sz="3200" b="1">
                <a:latin typeface="Arial"/>
              </a:rPr>
              <a:t>fusion</a:t>
            </a:r>
            <a:r>
              <a:rPr lang="en-US" sz="3200">
                <a:latin typeface="Arial"/>
              </a:rPr>
              <a:t>, or the combining of two unstable elements, releasing a tremendous amount of energy</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08080"/>
        </a:solidFill>
        <a:effectLst/>
      </p:bgPr>
    </p:bg>
    <p:spTree>
      <p:nvGrpSpPr>
        <p:cNvPr id="1" name=""/>
        <p:cNvGrpSpPr/>
        <p:nvPr/>
      </p:nvGrpSpPr>
      <p:grpSpPr>
        <a:xfrm>
          <a:off x="0" y="0"/>
          <a:ext cx="0" cy="0"/>
          <a:chOff x="0" y="0"/>
          <a:chExt cx="0" cy="0"/>
        </a:xfrm>
      </p:grpSpPr>
      <p:sp>
        <p:nvSpPr>
          <p:cNvPr id="58" name="CustomShape 1"/>
          <p:cNvSpPr/>
          <p:nvPr/>
        </p:nvSpPr>
        <p:spPr>
          <a:xfrm>
            <a:off x="380880" y="533520"/>
            <a:ext cx="830592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400">
                <a:latin typeface="Arial Black"/>
              </a:rPr>
              <a:t>Q – What does the resulting explosion look like?</a:t>
            </a:r>
            <a:endParaRPr/>
          </a:p>
        </p:txBody>
      </p:sp>
      <p:pic>
        <p:nvPicPr>
          <p:cNvPr id="59" name="Picture 58"/>
          <p:cNvPicPr/>
          <p:nvPr/>
        </p:nvPicPr>
        <p:blipFill>
          <a:blip r:embed="rId3"/>
          <a:stretch/>
        </p:blipFill>
        <p:spPr>
          <a:xfrm>
            <a:off x="1163307" y="1219320"/>
            <a:ext cx="4998960" cy="4998960"/>
          </a:xfrm>
          <a:prstGeom prst="rect">
            <a:avLst/>
          </a:prstGeom>
          <a:ln>
            <a:noFill/>
          </a:ln>
        </p:spPr>
      </p:pic>
      <p:sp>
        <p:nvSpPr>
          <p:cNvPr id="2" name="TextBox 1"/>
          <p:cNvSpPr txBox="1"/>
          <p:nvPr/>
        </p:nvSpPr>
        <p:spPr>
          <a:xfrm>
            <a:off x="6407579" y="3139163"/>
            <a:ext cx="2736421" cy="707886"/>
          </a:xfrm>
          <a:prstGeom prst="rect">
            <a:avLst/>
          </a:prstGeom>
          <a:noFill/>
        </p:spPr>
        <p:txBody>
          <a:bodyPr wrap="square" rtlCol="0">
            <a:spAutoFit/>
          </a:bodyPr>
          <a:lstStyle/>
          <a:p>
            <a:r>
              <a:rPr lang="en-US" sz="2000" b="1" dirty="0" smtClean="0"/>
              <a:t>A nuclear “mushroom cloud”</a:t>
            </a:r>
            <a:endParaRPr lang="en-US" sz="2000" b="1"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 name="CustomShape 1"/>
          <p:cNvSpPr/>
          <p:nvPr/>
        </p:nvSpPr>
        <p:spPr>
          <a:xfrm>
            <a:off x="304920" y="304920"/>
            <a:ext cx="8381880" cy="11912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600">
                <a:latin typeface="Arial Black"/>
              </a:rPr>
              <a:t>Q – How many times have nuclear weapons been used?</a:t>
            </a:r>
            <a:endParaRPr/>
          </a:p>
        </p:txBody>
      </p:sp>
      <p:pic>
        <p:nvPicPr>
          <p:cNvPr id="61" name="Picture 60"/>
          <p:cNvPicPr/>
          <p:nvPr/>
        </p:nvPicPr>
        <p:blipFill>
          <a:blip r:embed="rId3"/>
          <a:stretch/>
        </p:blipFill>
        <p:spPr>
          <a:xfrm>
            <a:off x="2971800" y="1600200"/>
            <a:ext cx="4495680" cy="3224160"/>
          </a:xfrm>
          <a:prstGeom prst="rect">
            <a:avLst/>
          </a:prstGeom>
          <a:ln>
            <a:noFill/>
          </a:ln>
        </p:spPr>
      </p:pic>
      <p:sp>
        <p:nvSpPr>
          <p:cNvPr id="62" name="CustomShape 2"/>
          <p:cNvSpPr/>
          <p:nvPr/>
        </p:nvSpPr>
        <p:spPr>
          <a:xfrm>
            <a:off x="457200" y="4824360"/>
            <a:ext cx="8381880" cy="1757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400" dirty="0" smtClean="0">
                <a:latin typeface="Arial Black"/>
              </a:rPr>
              <a:t>TWICE, by the United States: </a:t>
            </a:r>
            <a:endParaRPr dirty="0"/>
          </a:p>
          <a:p>
            <a:pPr>
              <a:lnSpc>
                <a:spcPct val="100000"/>
              </a:lnSpc>
            </a:pPr>
            <a:r>
              <a:rPr lang="en-US" sz="2800" dirty="0">
                <a:latin typeface="Arial"/>
              </a:rPr>
              <a:t>August 6, 1945 </a:t>
            </a:r>
            <a:r>
              <a:rPr lang="en-US" sz="2800" dirty="0" smtClean="0">
                <a:latin typeface="Arial"/>
              </a:rPr>
              <a:t>on </a:t>
            </a:r>
            <a:r>
              <a:rPr lang="en-US" sz="2800" u="sng" dirty="0" smtClean="0">
                <a:latin typeface="Arial"/>
              </a:rPr>
              <a:t>Hiroshima</a:t>
            </a:r>
            <a:r>
              <a:rPr lang="en-US" sz="2800" dirty="0" smtClean="0">
                <a:latin typeface="Arial"/>
              </a:rPr>
              <a:t>, Japan</a:t>
            </a:r>
            <a:endParaRPr dirty="0"/>
          </a:p>
          <a:p>
            <a:pPr>
              <a:lnSpc>
                <a:spcPct val="100000"/>
              </a:lnSpc>
            </a:pPr>
            <a:r>
              <a:rPr lang="en-US" sz="2800" dirty="0">
                <a:latin typeface="Arial"/>
              </a:rPr>
              <a:t>August 9, 1945 </a:t>
            </a:r>
            <a:r>
              <a:rPr lang="en-US" sz="2800" dirty="0" smtClean="0">
                <a:latin typeface="Arial"/>
              </a:rPr>
              <a:t>on </a:t>
            </a:r>
            <a:r>
              <a:rPr lang="en-US" sz="2800" u="sng" dirty="0" smtClean="0">
                <a:latin typeface="Arial"/>
              </a:rPr>
              <a:t>Nagasaki</a:t>
            </a:r>
            <a:r>
              <a:rPr lang="en-US" sz="2800" dirty="0" smtClean="0">
                <a:latin typeface="Arial"/>
              </a:rPr>
              <a:t>, Japan</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63" name="CustomShape 1"/>
          <p:cNvSpPr/>
          <p:nvPr/>
        </p:nvSpPr>
        <p:spPr>
          <a:xfrm>
            <a:off x="304920" y="457200"/>
            <a:ext cx="822960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solidFill>
                  <a:srgbClr val="FFFFFF"/>
                </a:solidFill>
                <a:latin typeface="Arial Black"/>
              </a:rPr>
              <a:t>Q - How was the first atomic bomb built?</a:t>
            </a:r>
            <a:endParaRPr/>
          </a:p>
        </p:txBody>
      </p:sp>
      <p:pic>
        <p:nvPicPr>
          <p:cNvPr id="64" name="Picture 63"/>
          <p:cNvPicPr/>
          <p:nvPr/>
        </p:nvPicPr>
        <p:blipFill>
          <a:blip r:embed="rId3"/>
          <a:stretch/>
        </p:blipFill>
        <p:spPr>
          <a:xfrm>
            <a:off x="762120" y="1143000"/>
            <a:ext cx="3417840" cy="4325760"/>
          </a:xfrm>
          <a:prstGeom prst="rect">
            <a:avLst/>
          </a:prstGeom>
          <a:ln>
            <a:noFill/>
          </a:ln>
        </p:spPr>
      </p:pic>
      <p:sp>
        <p:nvSpPr>
          <p:cNvPr id="65" name="CustomShape 2"/>
          <p:cNvSpPr/>
          <p:nvPr/>
        </p:nvSpPr>
        <p:spPr>
          <a:xfrm>
            <a:off x="380880" y="5791320"/>
            <a:ext cx="426744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b="1">
                <a:solidFill>
                  <a:srgbClr val="FFFFFF"/>
                </a:solidFill>
                <a:latin typeface="Arial"/>
              </a:rPr>
              <a:t>J. Robert Oppenheimer</a:t>
            </a:r>
            <a:endParaRPr/>
          </a:p>
        </p:txBody>
      </p:sp>
      <p:sp>
        <p:nvSpPr>
          <p:cNvPr id="66" name="CustomShape 3"/>
          <p:cNvSpPr/>
          <p:nvPr/>
        </p:nvSpPr>
        <p:spPr>
          <a:xfrm>
            <a:off x="5181480" y="4191120"/>
            <a:ext cx="3276720" cy="1068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200" b="1">
                <a:solidFill>
                  <a:srgbClr val="FFFFFF"/>
                </a:solidFill>
                <a:latin typeface="BellCent BdList BT"/>
              </a:rPr>
              <a:t>Manhattan Project</a:t>
            </a:r>
            <a:endParaRPr/>
          </a:p>
        </p:txBody>
      </p:sp>
      <p:pic>
        <p:nvPicPr>
          <p:cNvPr id="67" name="Picture 66"/>
          <p:cNvPicPr/>
          <p:nvPr/>
        </p:nvPicPr>
        <p:blipFill>
          <a:blip r:embed="rId4"/>
          <a:stretch/>
        </p:blipFill>
        <p:spPr>
          <a:xfrm>
            <a:off x="5029200" y="1401840"/>
            <a:ext cx="3505320" cy="25606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2B2B2"/>
        </a:solidFill>
        <a:effectLst/>
      </p:bgPr>
    </p:bg>
    <p:spTree>
      <p:nvGrpSpPr>
        <p:cNvPr id="1" name=""/>
        <p:cNvGrpSpPr/>
        <p:nvPr/>
      </p:nvGrpSpPr>
      <p:grpSpPr>
        <a:xfrm>
          <a:off x="0" y="0"/>
          <a:ext cx="0" cy="0"/>
          <a:chOff x="0" y="0"/>
          <a:chExt cx="0" cy="0"/>
        </a:xfrm>
      </p:grpSpPr>
      <p:sp>
        <p:nvSpPr>
          <p:cNvPr id="68" name="CustomShape 1"/>
          <p:cNvSpPr/>
          <p:nvPr/>
        </p:nvSpPr>
        <p:spPr>
          <a:xfrm>
            <a:off x="228600" y="228600"/>
            <a:ext cx="868680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latin typeface="Arial Black"/>
              </a:rPr>
              <a:t>Q – What does an atomic bomb look like?</a:t>
            </a:r>
            <a:endParaRPr/>
          </a:p>
        </p:txBody>
      </p:sp>
      <p:pic>
        <p:nvPicPr>
          <p:cNvPr id="69" name="Picture 68"/>
          <p:cNvPicPr/>
          <p:nvPr/>
        </p:nvPicPr>
        <p:blipFill>
          <a:blip r:embed="rId3"/>
          <a:stretch/>
        </p:blipFill>
        <p:spPr>
          <a:xfrm>
            <a:off x="1066680" y="1065240"/>
            <a:ext cx="6705720" cy="4344840"/>
          </a:xfrm>
          <a:prstGeom prst="rect">
            <a:avLst/>
          </a:prstGeom>
          <a:ln>
            <a:noFill/>
          </a:ln>
        </p:spPr>
      </p:pic>
      <p:sp>
        <p:nvSpPr>
          <p:cNvPr id="70" name="CustomShape 2"/>
          <p:cNvSpPr/>
          <p:nvPr/>
        </p:nvSpPr>
        <p:spPr>
          <a:xfrm>
            <a:off x="990720" y="5683320"/>
            <a:ext cx="7086600" cy="642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600" dirty="0" smtClean="0">
                <a:latin typeface="Arial"/>
              </a:rPr>
              <a:t>“</a:t>
            </a:r>
            <a:r>
              <a:rPr lang="en-US" sz="3600" dirty="0">
                <a:latin typeface="Arial"/>
              </a:rPr>
              <a:t>Little Boy</a:t>
            </a:r>
            <a:r>
              <a:rPr lang="en-US" sz="3600" dirty="0" smtClean="0">
                <a:latin typeface="Arial"/>
              </a:rPr>
              <a:t>” and “Fat Man”</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 name="CustomShape 1"/>
          <p:cNvSpPr/>
          <p:nvPr/>
        </p:nvSpPr>
        <p:spPr>
          <a:xfrm>
            <a:off x="228600" y="304920"/>
            <a:ext cx="891540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dirty="0">
                <a:latin typeface="Arial Black"/>
              </a:rPr>
              <a:t>Q- How were the atomic bombs dropped?</a:t>
            </a:r>
            <a:endParaRPr dirty="0"/>
          </a:p>
        </p:txBody>
      </p:sp>
      <p:pic>
        <p:nvPicPr>
          <p:cNvPr id="73" name="Picture 72"/>
          <p:cNvPicPr/>
          <p:nvPr/>
        </p:nvPicPr>
        <p:blipFill>
          <a:blip r:embed="rId3"/>
          <a:stretch/>
        </p:blipFill>
        <p:spPr>
          <a:xfrm>
            <a:off x="871320" y="1161753"/>
            <a:ext cx="7543800" cy="53532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1281</TotalTime>
  <Words>1249</Words>
  <Application>Microsoft Macintosh PowerPoint</Application>
  <PresentationFormat>On-screen Show (4:3)</PresentationFormat>
  <Paragraphs>63</Paragraphs>
  <Slides>22</Slides>
  <Notes>18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Nuclear Weapons and the Cold War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 How were the atomic bombs dropped?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else did the nuclear arms race threaten human existence?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13</cp:revision>
  <dcterms:modified xsi:type="dcterms:W3CDTF">2016-04-06T11:53:04Z</dcterms:modified>
</cp:coreProperties>
</file>